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41"/>
  </p:notesMasterIdLst>
  <p:handoutMasterIdLst>
    <p:handoutMasterId r:id="rId42"/>
  </p:handoutMasterIdLst>
  <p:sldIdLst>
    <p:sldId id="256" r:id="rId2"/>
    <p:sldId id="257" r:id="rId3"/>
    <p:sldId id="258" r:id="rId4"/>
    <p:sldId id="259" r:id="rId5"/>
    <p:sldId id="260" r:id="rId6"/>
    <p:sldId id="261" r:id="rId7"/>
    <p:sldId id="262" r:id="rId8"/>
    <p:sldId id="263" r:id="rId9"/>
    <p:sldId id="264" r:id="rId10"/>
    <p:sldId id="277" r:id="rId11"/>
    <p:sldId id="265" r:id="rId12"/>
    <p:sldId id="278" r:id="rId13"/>
    <p:sldId id="266" r:id="rId14"/>
    <p:sldId id="267" r:id="rId15"/>
    <p:sldId id="268" r:id="rId16"/>
    <p:sldId id="269" r:id="rId17"/>
    <p:sldId id="270" r:id="rId18"/>
    <p:sldId id="271" r:id="rId19"/>
    <p:sldId id="272" r:id="rId20"/>
    <p:sldId id="273" r:id="rId21"/>
    <p:sldId id="288" r:id="rId22"/>
    <p:sldId id="274" r:id="rId23"/>
    <p:sldId id="275" r:id="rId24"/>
    <p:sldId id="276" r:id="rId25"/>
    <p:sldId id="279" r:id="rId26"/>
    <p:sldId id="280" r:id="rId27"/>
    <p:sldId id="281" r:id="rId28"/>
    <p:sldId id="282" r:id="rId29"/>
    <p:sldId id="283" r:id="rId30"/>
    <p:sldId id="284" r:id="rId31"/>
    <p:sldId id="285" r:id="rId32"/>
    <p:sldId id="289" r:id="rId33"/>
    <p:sldId id="290" r:id="rId34"/>
    <p:sldId id="286" r:id="rId35"/>
    <p:sldId id="291" r:id="rId36"/>
    <p:sldId id="292" r:id="rId37"/>
    <p:sldId id="293" r:id="rId38"/>
    <p:sldId id="294" r:id="rId39"/>
    <p:sldId id="295" r:id="rId40"/>
  </p:sldIdLst>
  <p:sldSz cx="9144000" cy="6858000" type="screen4x3"/>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54" autoAdjust="0"/>
    <p:restoredTop sz="94660"/>
  </p:normalViewPr>
  <p:slideViewPr>
    <p:cSldViewPr>
      <p:cViewPr varScale="1">
        <p:scale>
          <a:sx n="104" d="100"/>
          <a:sy n="104" d="100"/>
        </p:scale>
        <p:origin x="-16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4503"/>
          </a:xfrm>
          <a:prstGeom prst="rect">
            <a:avLst/>
          </a:prstGeom>
        </p:spPr>
        <p:txBody>
          <a:bodyPr vert="horz" lIns="93104" tIns="46552" rIns="93104" bIns="46552" rtlCol="0"/>
          <a:lstStyle>
            <a:lvl1pPr algn="l">
              <a:defRPr sz="1200"/>
            </a:lvl1pPr>
          </a:lstStyle>
          <a:p>
            <a:endParaRPr lang="en-US"/>
          </a:p>
        </p:txBody>
      </p:sp>
      <p:sp>
        <p:nvSpPr>
          <p:cNvPr id="3" name="Date Placeholder 2"/>
          <p:cNvSpPr>
            <a:spLocks noGrp="1"/>
          </p:cNvSpPr>
          <p:nvPr>
            <p:ph type="dt" sz="quarter" idx="1"/>
          </p:nvPr>
        </p:nvSpPr>
        <p:spPr>
          <a:xfrm>
            <a:off x="3967341" y="0"/>
            <a:ext cx="3035088" cy="464503"/>
          </a:xfrm>
          <a:prstGeom prst="rect">
            <a:avLst/>
          </a:prstGeom>
        </p:spPr>
        <p:txBody>
          <a:bodyPr vert="horz" lIns="93104" tIns="46552" rIns="93104" bIns="46552" rtlCol="0"/>
          <a:lstStyle>
            <a:lvl1pPr algn="r">
              <a:defRPr sz="1200"/>
            </a:lvl1pPr>
          </a:lstStyle>
          <a:p>
            <a:fld id="{30676807-1754-4005-8855-BAFA118FE91D}" type="datetimeFigureOut">
              <a:rPr lang="en-US" smtClean="0"/>
              <a:pPr/>
              <a:t>5/25/2012</a:t>
            </a:fld>
            <a:endParaRPr lang="en-US"/>
          </a:p>
        </p:txBody>
      </p:sp>
      <p:sp>
        <p:nvSpPr>
          <p:cNvPr id="4" name="Footer Placeholder 3"/>
          <p:cNvSpPr>
            <a:spLocks noGrp="1"/>
          </p:cNvSpPr>
          <p:nvPr>
            <p:ph type="ftr" sz="quarter" idx="2"/>
          </p:nvPr>
        </p:nvSpPr>
        <p:spPr>
          <a:xfrm>
            <a:off x="0" y="8823935"/>
            <a:ext cx="3035088" cy="464503"/>
          </a:xfrm>
          <a:prstGeom prst="rect">
            <a:avLst/>
          </a:prstGeom>
        </p:spPr>
        <p:txBody>
          <a:bodyPr vert="horz" lIns="93104" tIns="46552" rIns="93104" bIns="46552" rtlCol="0" anchor="b"/>
          <a:lstStyle>
            <a:lvl1pPr algn="l">
              <a:defRPr sz="1200"/>
            </a:lvl1pPr>
          </a:lstStyle>
          <a:p>
            <a:endParaRPr lang="en-US"/>
          </a:p>
        </p:txBody>
      </p:sp>
      <p:sp>
        <p:nvSpPr>
          <p:cNvPr id="5" name="Slide Number Placeholder 4"/>
          <p:cNvSpPr>
            <a:spLocks noGrp="1"/>
          </p:cNvSpPr>
          <p:nvPr>
            <p:ph type="sldNum" sz="quarter" idx="3"/>
          </p:nvPr>
        </p:nvSpPr>
        <p:spPr>
          <a:xfrm>
            <a:off x="3967341" y="8823935"/>
            <a:ext cx="3035088" cy="464503"/>
          </a:xfrm>
          <a:prstGeom prst="rect">
            <a:avLst/>
          </a:prstGeom>
        </p:spPr>
        <p:txBody>
          <a:bodyPr vert="horz" lIns="93104" tIns="46552" rIns="93104" bIns="46552" rtlCol="0" anchor="b"/>
          <a:lstStyle>
            <a:lvl1pPr algn="r">
              <a:defRPr sz="1200"/>
            </a:lvl1pPr>
          </a:lstStyle>
          <a:p>
            <a:fld id="{C9ACFF3F-C090-4170-9D88-7FE6A5E86F1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300"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967163" y="0"/>
            <a:ext cx="3035300" cy="465138"/>
          </a:xfrm>
          <a:prstGeom prst="rect">
            <a:avLst/>
          </a:prstGeom>
        </p:spPr>
        <p:txBody>
          <a:bodyPr vert="horz" lIns="91440" tIns="45720" rIns="91440" bIns="45720" rtlCol="0"/>
          <a:lstStyle>
            <a:lvl1pPr algn="r">
              <a:defRPr sz="1200"/>
            </a:lvl1pPr>
          </a:lstStyle>
          <a:p>
            <a:fld id="{D93E6C57-8B0C-4B71-AA5E-4CE384E9CF5B}" type="datetimeFigureOut">
              <a:rPr lang="en-CA" smtClean="0"/>
              <a:pPr/>
              <a:t>25/05/2012</a:t>
            </a:fld>
            <a:endParaRPr lang="en-CA"/>
          </a:p>
        </p:txBody>
      </p:sp>
      <p:sp>
        <p:nvSpPr>
          <p:cNvPr id="4" name="Slide Image Placeholder 3"/>
          <p:cNvSpPr>
            <a:spLocks noGrp="1" noRot="1" noChangeAspect="1"/>
          </p:cNvSpPr>
          <p:nvPr>
            <p:ph type="sldImg" idx="2"/>
          </p:nvPr>
        </p:nvSpPr>
        <p:spPr>
          <a:xfrm>
            <a:off x="1179513" y="696913"/>
            <a:ext cx="4645025" cy="3482975"/>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700088" y="4413250"/>
            <a:ext cx="5603875" cy="417988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3325"/>
            <a:ext cx="3035300" cy="465138"/>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967163" y="8823325"/>
            <a:ext cx="3035300" cy="465138"/>
          </a:xfrm>
          <a:prstGeom prst="rect">
            <a:avLst/>
          </a:prstGeom>
        </p:spPr>
        <p:txBody>
          <a:bodyPr vert="horz" lIns="91440" tIns="45720" rIns="91440" bIns="45720" rtlCol="0" anchor="b"/>
          <a:lstStyle>
            <a:lvl1pPr algn="r">
              <a:defRPr sz="1200"/>
            </a:lvl1pPr>
          </a:lstStyle>
          <a:p>
            <a:fld id="{AF201474-A45F-4BD6-A18C-BFAA0A321F27}"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AF201474-A45F-4BD6-A18C-BFAA0A321F27}" type="slidenum">
              <a:rPr lang="en-CA" smtClean="0"/>
              <a:pPr/>
              <a:t>33</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49E20B48-4377-443D-BFEC-6452E6E571EC}"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9E20B48-4377-443D-BFEC-6452E6E571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9E20B48-4377-443D-BFEC-6452E6E571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9E20B48-4377-443D-BFEC-6452E6E571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9E20B48-4377-443D-BFEC-6452E6E571EC}"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9E20B48-4377-443D-BFEC-6452E6E571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9E20B48-4377-443D-BFEC-6452E6E571EC}"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9E20B48-4377-443D-BFEC-6452E6E571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9E20B48-4377-443D-BFEC-6452E6E571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358F18C-DB63-4C5C-B6B8-0B11E04D5B19}" type="datetimeFigureOut">
              <a:rPr lang="en-US" smtClean="0"/>
              <a:pPr/>
              <a:t>5/25/2012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9E20B48-4377-443D-BFEC-6452E6E571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3358F18C-DB63-4C5C-B6B8-0B11E04D5B19}" type="datetimeFigureOut">
              <a:rPr lang="en-US" smtClean="0"/>
              <a:pPr/>
              <a:t>5/25/2012</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49E20B48-4377-443D-BFEC-6452E6E571E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3358F18C-DB63-4C5C-B6B8-0B11E04D5B19}" type="datetimeFigureOut">
              <a:rPr lang="en-US" smtClean="0"/>
              <a:pPr/>
              <a:t>5/25/2012</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49E20B48-4377-443D-BFEC-6452E6E571E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Interwar Years</a:t>
            </a:r>
            <a:endParaRPr lang="en-US" dirty="0"/>
          </a:p>
        </p:txBody>
      </p:sp>
      <p:sp>
        <p:nvSpPr>
          <p:cNvPr id="3" name="Subtitle 2"/>
          <p:cNvSpPr>
            <a:spLocks noGrp="1"/>
          </p:cNvSpPr>
          <p:nvPr>
            <p:ph type="subTitle" idx="1"/>
          </p:nvPr>
        </p:nvSpPr>
        <p:spPr/>
        <p:txBody>
          <a:bodyPr>
            <a:normAutofit/>
          </a:bodyPr>
          <a:lstStyle/>
          <a:p>
            <a:r>
              <a:rPr lang="en-US" dirty="0" smtClean="0"/>
              <a:t>Unit 3 – Chapter 7</a:t>
            </a:r>
          </a:p>
          <a:p>
            <a:r>
              <a:rPr lang="en-US" dirty="0" smtClean="0"/>
              <a:t>Pages 148 - 182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1929 detail map of damage region"/>
          <p:cNvPicPr>
            <a:picLocks noChangeAspect="1" noChangeArrowheads="1"/>
          </p:cNvPicPr>
          <p:nvPr/>
        </p:nvPicPr>
        <p:blipFill>
          <a:blip r:embed="rId2" cstate="print"/>
          <a:srcRect/>
          <a:stretch>
            <a:fillRect/>
          </a:stretch>
        </p:blipFill>
        <p:spPr bwMode="auto">
          <a:xfrm>
            <a:off x="214282" y="428604"/>
            <a:ext cx="4276725" cy="3886201"/>
          </a:xfrm>
          <a:prstGeom prst="rect">
            <a:avLst/>
          </a:prstGeom>
          <a:noFill/>
        </p:spPr>
      </p:pic>
      <p:sp>
        <p:nvSpPr>
          <p:cNvPr id="11" name="Rectangle 10"/>
          <p:cNvSpPr/>
          <p:nvPr/>
        </p:nvSpPr>
        <p:spPr>
          <a:xfrm>
            <a:off x="142844" y="4500571"/>
            <a:ext cx="4357718" cy="1200329"/>
          </a:xfrm>
          <a:prstGeom prst="rect">
            <a:avLst/>
          </a:prstGeom>
        </p:spPr>
        <p:txBody>
          <a:bodyPr wrap="square">
            <a:spAutoFit/>
          </a:bodyPr>
          <a:lstStyle/>
          <a:p>
            <a:r>
              <a:rPr lang="en-US" i="1" dirty="0" smtClean="0"/>
              <a:t>Extent of damage from the 1929 tsunami on Burin Peninsula, Newfoundland (modified from </a:t>
            </a:r>
            <a:r>
              <a:rPr lang="en-US" i="1" dirty="0" err="1" smtClean="0"/>
              <a:t>Whan</a:t>
            </a:r>
            <a:r>
              <a:rPr lang="en-US" i="1" dirty="0" smtClean="0"/>
              <a:t>, 1994). Village names in </a:t>
            </a:r>
            <a:r>
              <a:rPr lang="en-US" b="1" i="1" dirty="0" smtClean="0"/>
              <a:t>bold</a:t>
            </a:r>
            <a:r>
              <a:rPr lang="en-US" i="1" dirty="0" smtClean="0"/>
              <a:t> indicate where lives were lost.</a:t>
            </a:r>
            <a:r>
              <a:rPr lang="en-US" dirty="0" smtClean="0"/>
              <a:t> </a:t>
            </a:r>
            <a:endParaRPr lang="en-US" dirty="0"/>
          </a:p>
        </p:txBody>
      </p:sp>
      <p:pic>
        <p:nvPicPr>
          <p:cNvPr id="1030" name="Picture 6" descr="1929 Isoseismal map"/>
          <p:cNvPicPr>
            <a:picLocks noChangeAspect="1" noChangeArrowheads="1"/>
          </p:cNvPicPr>
          <p:nvPr/>
        </p:nvPicPr>
        <p:blipFill>
          <a:blip r:embed="rId3" cstate="print"/>
          <a:srcRect/>
          <a:stretch>
            <a:fillRect/>
          </a:stretch>
        </p:blipFill>
        <p:spPr bwMode="auto">
          <a:xfrm>
            <a:off x="4643438" y="2000240"/>
            <a:ext cx="4286250" cy="400052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Pictures</a:t>
            </a:r>
            <a:endParaRPr lang="en-US" dirty="0"/>
          </a:p>
        </p:txBody>
      </p:sp>
      <p:pic>
        <p:nvPicPr>
          <p:cNvPr id="1026" name="Picture 2" descr="After the tsunami, ca. November 1929"/>
          <p:cNvPicPr>
            <a:picLocks noChangeAspect="1" noChangeArrowheads="1"/>
          </p:cNvPicPr>
          <p:nvPr/>
        </p:nvPicPr>
        <p:blipFill>
          <a:blip r:embed="rId2" cstate="print"/>
          <a:srcRect/>
          <a:stretch>
            <a:fillRect/>
          </a:stretch>
        </p:blipFill>
        <p:spPr bwMode="auto">
          <a:xfrm>
            <a:off x="642910" y="1500174"/>
            <a:ext cx="3786214" cy="2530453"/>
          </a:xfrm>
          <a:prstGeom prst="rect">
            <a:avLst/>
          </a:prstGeom>
          <a:noFill/>
        </p:spPr>
      </p:pic>
      <p:pic>
        <p:nvPicPr>
          <p:cNvPr id="1028" name="Picture 4" descr="Destroyed house, ca. November 1929"/>
          <p:cNvPicPr>
            <a:picLocks noChangeAspect="1" noChangeArrowheads="1"/>
          </p:cNvPicPr>
          <p:nvPr/>
        </p:nvPicPr>
        <p:blipFill>
          <a:blip r:embed="rId3" cstate="print"/>
          <a:srcRect/>
          <a:stretch>
            <a:fillRect/>
          </a:stretch>
        </p:blipFill>
        <p:spPr bwMode="auto">
          <a:xfrm>
            <a:off x="4500562" y="642918"/>
            <a:ext cx="4078177" cy="2344952"/>
          </a:xfrm>
          <a:prstGeom prst="rect">
            <a:avLst/>
          </a:prstGeom>
          <a:noFill/>
        </p:spPr>
      </p:pic>
      <p:pic>
        <p:nvPicPr>
          <p:cNvPr id="13316" name="Picture 4" descr="http://earthquakescanada.nrcan.gc.ca/histor/20th-eme/1929/images/1929dam7.jpg"/>
          <p:cNvPicPr>
            <a:picLocks noChangeAspect="1" noChangeArrowheads="1"/>
          </p:cNvPicPr>
          <p:nvPr/>
        </p:nvPicPr>
        <p:blipFill>
          <a:blip r:embed="rId4" cstate="print"/>
          <a:srcRect/>
          <a:stretch>
            <a:fillRect/>
          </a:stretch>
        </p:blipFill>
        <p:spPr bwMode="auto">
          <a:xfrm>
            <a:off x="2000232" y="4500570"/>
            <a:ext cx="5674195" cy="208123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1929 cover page "/>
          <p:cNvPicPr>
            <a:picLocks noChangeAspect="1" noChangeArrowheads="1"/>
          </p:cNvPicPr>
          <p:nvPr/>
        </p:nvPicPr>
        <p:blipFill>
          <a:blip r:embed="rId2" cstate="print"/>
          <a:srcRect/>
          <a:stretch>
            <a:fillRect/>
          </a:stretch>
        </p:blipFill>
        <p:spPr bwMode="auto">
          <a:xfrm>
            <a:off x="285720" y="714356"/>
            <a:ext cx="4276725" cy="4210050"/>
          </a:xfrm>
          <a:prstGeom prst="rect">
            <a:avLst/>
          </a:prstGeom>
          <a:noFill/>
        </p:spPr>
      </p:pic>
      <p:pic>
        <p:nvPicPr>
          <p:cNvPr id="3" name="Picture 2" descr="1929 newspaper clippings "/>
          <p:cNvPicPr>
            <a:picLocks noChangeAspect="1" noChangeArrowheads="1"/>
          </p:cNvPicPr>
          <p:nvPr/>
        </p:nvPicPr>
        <p:blipFill>
          <a:blip r:embed="rId3" cstate="print"/>
          <a:srcRect/>
          <a:stretch>
            <a:fillRect/>
          </a:stretch>
        </p:blipFill>
        <p:spPr bwMode="auto">
          <a:xfrm>
            <a:off x="5000628" y="1643050"/>
            <a:ext cx="3276593" cy="5059469"/>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a:t>
            </a:r>
            <a:endParaRPr lang="en-US" dirty="0"/>
          </a:p>
        </p:txBody>
      </p:sp>
      <p:sp>
        <p:nvSpPr>
          <p:cNvPr id="3" name="Content Placeholder 2"/>
          <p:cNvSpPr>
            <a:spLocks noGrp="1"/>
          </p:cNvSpPr>
          <p:nvPr>
            <p:ph idx="1"/>
          </p:nvPr>
        </p:nvSpPr>
        <p:spPr/>
        <p:txBody>
          <a:bodyPr/>
          <a:lstStyle/>
          <a:p>
            <a:r>
              <a:rPr lang="en-US" dirty="0" smtClean="0"/>
              <a:t>Tsunami moved at speed of 100km/h</a:t>
            </a:r>
          </a:p>
          <a:p>
            <a:r>
              <a:rPr lang="en-US" dirty="0" smtClean="0"/>
              <a:t>Three main waves measuring 7-15 meters high rushed into towns along the coast</a:t>
            </a:r>
          </a:p>
          <a:p>
            <a:r>
              <a:rPr lang="en-US" dirty="0" smtClean="0"/>
              <a:t>Waves destroyed schools, homes, and vessels and swept people into sea</a:t>
            </a:r>
          </a:p>
          <a:p>
            <a:r>
              <a:rPr lang="en-US" dirty="0" smtClean="0"/>
              <a:t>Over  40 communities affected</a:t>
            </a:r>
          </a:p>
          <a:p>
            <a:r>
              <a:rPr lang="en-US" dirty="0" smtClean="0"/>
              <a:t>Poor fish catches in years to follow attributed to damage to ocean floor by tidal wave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a:t>
            </a:r>
            <a:endParaRPr lang="en-US" dirty="0"/>
          </a:p>
        </p:txBody>
      </p:sp>
      <p:sp>
        <p:nvSpPr>
          <p:cNvPr id="3" name="Content Placeholder 2"/>
          <p:cNvSpPr>
            <a:spLocks noGrp="1"/>
          </p:cNvSpPr>
          <p:nvPr>
            <p:ph idx="1"/>
          </p:nvPr>
        </p:nvSpPr>
        <p:spPr/>
        <p:txBody>
          <a:bodyPr/>
          <a:lstStyle/>
          <a:p>
            <a:r>
              <a:rPr lang="en-US" dirty="0" smtClean="0"/>
              <a:t>A relief ship arrived at the Burin Peninsula the following day carrying medical equipment, food, clothes, and other supplies. </a:t>
            </a:r>
          </a:p>
          <a:p>
            <a:r>
              <a:rPr lang="en-US" dirty="0" smtClean="0"/>
              <a:t>Public donations poured in from across the country, and within weeks amounted to $250,000. </a:t>
            </a:r>
          </a:p>
          <a:p>
            <a:r>
              <a:rPr lang="en-US" dirty="0" smtClean="0"/>
              <a:t>Canada, the United States, and Britain also gave money and aid</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Prime Minister Sir Richard Squires dispatched the steamer SS </a:t>
            </a:r>
            <a:r>
              <a:rPr lang="en-US" i="1" dirty="0" err="1" smtClean="0"/>
              <a:t>Meigle</a:t>
            </a:r>
            <a:r>
              <a:rPr lang="en-US" dirty="0" smtClean="0"/>
              <a:t> to the Burin Peninsula with a cargo of medical supplies and personnel, government officials, food, clothing, construction materials, and other goods.</a:t>
            </a:r>
          </a:p>
          <a:p>
            <a:r>
              <a:rPr lang="en-US" dirty="0" smtClean="0"/>
              <a:t>South Coast Disaster Committee established to coordinate fundraising and other relief efforts. Within weeks of its formation, the committee had collected $100,000 from St. John’s and $90,000 from Corner Brook, Grand Falls, and smaller settlements across the country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a:t>
            </a:r>
            <a:endParaRPr lang="en-US" dirty="0"/>
          </a:p>
        </p:txBody>
      </p:sp>
      <p:sp>
        <p:nvSpPr>
          <p:cNvPr id="3" name="Content Placeholder 2"/>
          <p:cNvSpPr>
            <a:spLocks noGrp="1"/>
          </p:cNvSpPr>
          <p:nvPr>
            <p:ph idx="1"/>
          </p:nvPr>
        </p:nvSpPr>
        <p:spPr/>
        <p:txBody>
          <a:bodyPr/>
          <a:lstStyle/>
          <a:p>
            <a:r>
              <a:rPr lang="en-US" dirty="0" smtClean="0"/>
              <a:t>Despite relief efforts, the following decade was a time of tremendous economic hardship for many communities along the Burin Peninsula</a:t>
            </a:r>
          </a:p>
          <a:p>
            <a:r>
              <a:rPr lang="en-US" dirty="0" smtClean="0"/>
              <a:t>Show Video</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Depression</a:t>
            </a:r>
            <a:endParaRPr lang="en-US" dirty="0"/>
          </a:p>
        </p:txBody>
      </p:sp>
      <p:sp>
        <p:nvSpPr>
          <p:cNvPr id="3" name="Content Placeholder 2"/>
          <p:cNvSpPr>
            <a:spLocks noGrp="1"/>
          </p:cNvSpPr>
          <p:nvPr>
            <p:ph idx="1"/>
          </p:nvPr>
        </p:nvSpPr>
        <p:spPr/>
        <p:txBody>
          <a:bodyPr/>
          <a:lstStyle/>
          <a:p>
            <a:r>
              <a:rPr lang="en-US" dirty="0" smtClean="0"/>
              <a:t>What was the Great Depression?</a:t>
            </a:r>
          </a:p>
          <a:p>
            <a:r>
              <a:rPr lang="en-US" dirty="0" smtClean="0"/>
              <a:t>What conditions brought on the Great Depression?</a:t>
            </a:r>
          </a:p>
          <a:p>
            <a:r>
              <a:rPr lang="en-US" dirty="0" smtClean="0"/>
              <a:t>What impact did the Great Depression have on working-class of NL</a:t>
            </a:r>
          </a:p>
          <a:p>
            <a:r>
              <a:rPr lang="en-US" dirty="0" smtClean="0"/>
              <a:t>How effective were government attempts to deal with the Great Depression?</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lstStyle/>
          <a:p>
            <a:r>
              <a:rPr lang="en-US" dirty="0" smtClean="0"/>
              <a:t>The Great Depression was a worldwide economic downturn that began in the fall of 1929 and did not end in many places until the Second World War.</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Caused it?</a:t>
            </a:r>
            <a:endParaRPr lang="en-US" dirty="0"/>
          </a:p>
        </p:txBody>
      </p:sp>
      <p:sp>
        <p:nvSpPr>
          <p:cNvPr id="3" name="Content Placeholder 2"/>
          <p:cNvSpPr>
            <a:spLocks noGrp="1"/>
          </p:cNvSpPr>
          <p:nvPr>
            <p:ph idx="1"/>
          </p:nvPr>
        </p:nvSpPr>
        <p:spPr/>
        <p:txBody>
          <a:bodyPr>
            <a:normAutofit fontScale="92500"/>
          </a:bodyPr>
          <a:lstStyle/>
          <a:p>
            <a:r>
              <a:rPr lang="en-US" dirty="0" smtClean="0"/>
              <a:t>It was triggered in large part by a sudden crash of the American stock market on October 29, a day widely known as Black Tuesday. </a:t>
            </a:r>
          </a:p>
          <a:p>
            <a:r>
              <a:rPr lang="en-US" dirty="0" smtClean="0"/>
              <a:t>Spending during the First World War had resulted in a large national debt, as did the costs of maintaining the Newfoundland Railway. The government also borrowed heavily throughout the 1920s to meet its expenses and a post-war slump in world trade further exacerbated the situation.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a:t>
            </a:r>
            <a:endParaRPr lang="en-US" dirty="0"/>
          </a:p>
        </p:txBody>
      </p:sp>
      <p:sp>
        <p:nvSpPr>
          <p:cNvPr id="3" name="Content Placeholder 2"/>
          <p:cNvSpPr>
            <a:spLocks noGrp="1"/>
          </p:cNvSpPr>
          <p:nvPr>
            <p:ph idx="1"/>
          </p:nvPr>
        </p:nvSpPr>
        <p:spPr/>
        <p:txBody>
          <a:bodyPr/>
          <a:lstStyle/>
          <a:p>
            <a:r>
              <a:rPr lang="en-US" dirty="0" smtClean="0"/>
              <a:t>Economic Diversification – economic development that depends on a variety of industries rather than one industry</a:t>
            </a:r>
          </a:p>
          <a:p>
            <a:pPr lvl="1"/>
            <a:r>
              <a:rPr lang="en-US" dirty="0" smtClean="0"/>
              <a:t>Prior to WWI, NL depended entirely on the fishery. However by 1915, this fishery-based economy was struggling to support a growing population</a:t>
            </a:r>
          </a:p>
          <a:p>
            <a:pPr lvl="1"/>
            <a:r>
              <a:rPr lang="en-US" dirty="0" smtClean="0"/>
              <a:t>Developments in Mining, Forestry, and Agriculture helped to diversify the economy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Widespread Unemployment</a:t>
            </a:r>
          </a:p>
          <a:p>
            <a:pPr lvl="1"/>
            <a:r>
              <a:rPr lang="en-US" b="1" dirty="0" smtClean="0"/>
              <a:t>Fish prices declined; </a:t>
            </a:r>
            <a:r>
              <a:rPr lang="en-CA" i="1" dirty="0" smtClean="0"/>
              <a:t>the price of a quintal (112 pounds) of dried cod fell from $9.00 to $4.53.</a:t>
            </a:r>
          </a:p>
          <a:p>
            <a:pPr lvl="1"/>
            <a:r>
              <a:rPr lang="en-US" b="1" dirty="0" smtClean="0"/>
              <a:t>businesses forced to lay-off employees</a:t>
            </a:r>
            <a:endParaRPr lang="en-US" dirty="0" smtClean="0"/>
          </a:p>
          <a:p>
            <a:r>
              <a:rPr lang="en-US" b="1" dirty="0" smtClean="0"/>
              <a:t>“The Dole” (</a:t>
            </a:r>
            <a:r>
              <a:rPr lang="en-CA" dirty="0" smtClean="0"/>
              <a:t>a type of social assistance)</a:t>
            </a:r>
            <a:endParaRPr lang="en-US" b="1" dirty="0" smtClean="0"/>
          </a:p>
          <a:p>
            <a:pPr lvl="1"/>
            <a:r>
              <a:rPr lang="en-US" b="1" dirty="0" smtClean="0"/>
              <a:t>Thousands out of work forced to go on government relief</a:t>
            </a:r>
          </a:p>
          <a:p>
            <a:pPr lvl="1"/>
            <a:r>
              <a:rPr lang="en-US" b="1" dirty="0" smtClean="0"/>
              <a:t>Amount family received depended on number of family members</a:t>
            </a:r>
          </a:p>
          <a:p>
            <a:pPr lvl="1"/>
            <a:r>
              <a:rPr lang="en-US" b="1" dirty="0" smtClean="0"/>
              <a:t>Family of 4 received $7.70 a month; family of 10, $17.00, not enough to feed most families</a:t>
            </a:r>
          </a:p>
          <a:p>
            <a:pPr lvl="1"/>
            <a:r>
              <a:rPr lang="en-US" b="1" dirty="0" smtClean="0"/>
              <a:t>“going on the dole” was considered a disgrace</a:t>
            </a:r>
          </a:p>
          <a:p>
            <a:pPr lvl="1"/>
            <a:r>
              <a:rPr lang="en-CA" dirty="0" smtClean="0"/>
              <a:t>It is recorded that 60,000 Newfoundlanders were on able-bodied relief during the depression</a:t>
            </a:r>
            <a:endParaRPr lang="en-US" b="1" dirty="0" smtClean="0"/>
          </a:p>
          <a:p>
            <a:pPr lvl="1"/>
            <a:endParaRPr lang="en-US"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Rations from NL Rangers Website</a:t>
            </a:r>
            <a:endParaRPr lang="en-CA" dirty="0"/>
          </a:p>
        </p:txBody>
      </p:sp>
      <p:graphicFrame>
        <p:nvGraphicFramePr>
          <p:cNvPr id="3" name="Table 2"/>
          <p:cNvGraphicFramePr>
            <a:graphicFrameLocks noGrp="1"/>
          </p:cNvGraphicFramePr>
          <p:nvPr/>
        </p:nvGraphicFramePr>
        <p:xfrm>
          <a:off x="1524000" y="1965960"/>
          <a:ext cx="6096000" cy="3291840"/>
        </p:xfrm>
        <a:graphic>
          <a:graphicData uri="http://schemas.openxmlformats.org/drawingml/2006/table">
            <a:tbl>
              <a:tblPr/>
              <a:tblGrid>
                <a:gridCol w="6096000"/>
              </a:tblGrid>
              <a:tr h="0">
                <a:tc>
                  <a:txBody>
                    <a:bodyPr/>
                    <a:lstStyle/>
                    <a:p>
                      <a:pPr algn="ctr"/>
                      <a:r>
                        <a:rPr lang="en-CA" b="1"/>
                        <a:t>List of Rations a Person Would get for One Month</a:t>
                      </a:r>
                      <a:endParaRPr lang="en-CA"/>
                    </a:p>
                  </a:txBody>
                  <a:tcPr anchor="ctr">
                    <a:lnL>
                      <a:noFill/>
                    </a:lnL>
                    <a:lnR>
                      <a:noFill/>
                    </a:lnR>
                    <a:lnT>
                      <a:noFill/>
                    </a:lnT>
                    <a:lnB>
                      <a:noFill/>
                    </a:lnB>
                    <a:solidFill>
                      <a:srgbClr val="FFFFFF"/>
                    </a:solidFill>
                  </a:tcPr>
                </a:tc>
              </a:tr>
              <a:tr h="0">
                <a:tc>
                  <a:txBody>
                    <a:bodyPr/>
                    <a:lstStyle/>
                    <a:p>
                      <a:pPr algn="ctr"/>
                      <a:r>
                        <a:rPr lang="en-CA" b="1" dirty="0"/>
                        <a:t>List of Rations a Person Would get for One Month</a:t>
                      </a:r>
                      <a:endParaRPr lang="en-CA" dirty="0"/>
                    </a:p>
                  </a:txBody>
                  <a:tcPr anchor="ctr">
                    <a:lnL>
                      <a:noFill/>
                    </a:lnL>
                    <a:lnR>
                      <a:noFill/>
                    </a:lnR>
                    <a:lnT>
                      <a:noFill/>
                    </a:lnT>
                    <a:lnB>
                      <a:noFill/>
                    </a:lnB>
                    <a:solidFill>
                      <a:srgbClr val="FFFFFF"/>
                    </a:solidFill>
                  </a:tcPr>
                </a:tc>
              </a:tr>
              <a:tr h="0">
                <a:tc>
                  <a:txBody>
                    <a:bodyPr/>
                    <a:lstStyle/>
                    <a:p>
                      <a:pPr>
                        <a:buFont typeface="Arial"/>
                        <a:buChar char="•"/>
                      </a:pPr>
                      <a:r>
                        <a:rPr lang="en-CA" dirty="0"/>
                        <a:t>25 pounds of flour </a:t>
                      </a:r>
                    </a:p>
                    <a:p>
                      <a:pPr>
                        <a:buFont typeface="Arial"/>
                        <a:buChar char="•"/>
                      </a:pPr>
                      <a:r>
                        <a:rPr lang="en-CA" dirty="0"/>
                        <a:t>1 quart of molasses </a:t>
                      </a:r>
                    </a:p>
                    <a:p>
                      <a:pPr>
                        <a:buFont typeface="Arial"/>
                        <a:buChar char="•"/>
                      </a:pPr>
                      <a:r>
                        <a:rPr lang="en-CA" dirty="0"/>
                        <a:t>3 3/4 pounds of fat back pork </a:t>
                      </a:r>
                    </a:p>
                    <a:p>
                      <a:pPr>
                        <a:buFont typeface="Arial"/>
                        <a:buChar char="•"/>
                      </a:pPr>
                      <a:r>
                        <a:rPr lang="en-CA" dirty="0"/>
                        <a:t>2 pounds of beans </a:t>
                      </a:r>
                    </a:p>
                    <a:p>
                      <a:pPr>
                        <a:buFont typeface="Arial"/>
                        <a:buChar char="•"/>
                      </a:pPr>
                      <a:r>
                        <a:rPr lang="en-CA" dirty="0"/>
                        <a:t>1 pound of split peas </a:t>
                      </a:r>
                    </a:p>
                    <a:p>
                      <a:pPr>
                        <a:buFont typeface="Arial"/>
                        <a:buChar char="•"/>
                      </a:pPr>
                      <a:r>
                        <a:rPr lang="en-CA" dirty="0"/>
                        <a:t>2 pounds of corn meal </a:t>
                      </a:r>
                    </a:p>
                    <a:p>
                      <a:pPr>
                        <a:buFont typeface="Arial"/>
                        <a:buChar char="•"/>
                      </a:pPr>
                      <a:r>
                        <a:rPr lang="en-CA" dirty="0"/>
                        <a:t>3/4 pound of cocoa </a:t>
                      </a:r>
                    </a:p>
                    <a:p>
                      <a:r>
                        <a:rPr lang="en-CA" dirty="0"/>
                        <a:t>The entire ration order for the month would equal $1.80, or six cents a day.</a:t>
                      </a:r>
                    </a:p>
                  </a:txBody>
                  <a:tcPr anchor="ctr">
                    <a:lnL>
                      <a:noFill/>
                    </a:lnL>
                    <a:lnR>
                      <a:noFill/>
                    </a:lnR>
                    <a:lnT>
                      <a:noFill/>
                    </a:lnT>
                    <a:lnB>
                      <a:noFill/>
                    </a:lnB>
                    <a:solidFill>
                      <a:srgbClr val="FFFFFF"/>
                    </a:solidFill>
                  </a:tcPr>
                </a:tc>
              </a:tr>
            </a:tbl>
          </a:graphicData>
        </a:graphic>
      </p:graphicFrame>
      <p:sp>
        <p:nvSpPr>
          <p:cNvPr id="4710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Growing discontent</a:t>
            </a:r>
          </a:p>
          <a:p>
            <a:pPr lvl="1"/>
            <a:r>
              <a:rPr lang="en-US" dirty="0" smtClean="0"/>
              <a:t>Harsh conditions of depression drove some people to unruly </a:t>
            </a:r>
            <a:r>
              <a:rPr lang="en-US" dirty="0" err="1" smtClean="0"/>
              <a:t>behavour</a:t>
            </a:r>
            <a:r>
              <a:rPr lang="en-US" dirty="0" smtClean="0"/>
              <a:t> through frustration and anger</a:t>
            </a:r>
          </a:p>
          <a:p>
            <a:pPr lvl="1"/>
            <a:r>
              <a:rPr lang="en-US" dirty="0" smtClean="0"/>
              <a:t>Residents in some communities broke into stores for food, (</a:t>
            </a:r>
            <a:r>
              <a:rPr lang="en-CA" dirty="0" smtClean="0"/>
              <a:t>food riots) broke into</a:t>
            </a:r>
            <a:r>
              <a:rPr lang="en-US" dirty="0" smtClean="0"/>
              <a:t> government offices and organized demonstrations</a:t>
            </a:r>
          </a:p>
          <a:p>
            <a:pPr lvl="1"/>
            <a:r>
              <a:rPr lang="en-CA" dirty="0" smtClean="0"/>
              <a:t>People would enter stores and demand basic necessities such as flour and sugar. Many people resorted to poaching of wildlife in order to feed themselves and their families. Horse meat and salmon became common meals in rural Newfoundland and may have helped people survive the depression.</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 John’s Riot of 1932</a:t>
            </a:r>
            <a:endParaRPr lang="en-US" dirty="0"/>
          </a:p>
        </p:txBody>
      </p:sp>
      <p:sp>
        <p:nvSpPr>
          <p:cNvPr id="3" name="Content Placeholder 2"/>
          <p:cNvSpPr>
            <a:spLocks noGrp="1"/>
          </p:cNvSpPr>
          <p:nvPr>
            <p:ph idx="1"/>
          </p:nvPr>
        </p:nvSpPr>
        <p:spPr/>
        <p:txBody>
          <a:bodyPr/>
          <a:lstStyle/>
          <a:p>
            <a:r>
              <a:rPr lang="en-US" dirty="0" smtClean="0"/>
              <a:t>Event marked by anger and violence</a:t>
            </a:r>
          </a:p>
          <a:p>
            <a:r>
              <a:rPr lang="en-US" dirty="0" smtClean="0"/>
              <a:t>People frustrated because of economic circumstances and allegations of government misuse and abuse of funds</a:t>
            </a:r>
          </a:p>
          <a:p>
            <a:r>
              <a:rPr lang="en-US" dirty="0" smtClean="0"/>
              <a:t>Allegations of corruption were levied against the government of Sir Richard Squires</a:t>
            </a:r>
          </a:p>
          <a:p>
            <a:pPr lvl="1"/>
            <a:r>
              <a:rPr lang="en-US" dirty="0" smtClean="0"/>
              <a:t>Couldn’t live on amount of dole</a:t>
            </a:r>
          </a:p>
          <a:p>
            <a:pPr lvl="1"/>
            <a:r>
              <a:rPr lang="en-US" dirty="0" smtClean="0"/>
              <a:t>Squandering tax money</a:t>
            </a:r>
          </a:p>
          <a:p>
            <a:pPr lvl="1"/>
            <a:r>
              <a:rPr lang="en-US" dirty="0" smtClean="0"/>
              <a:t>Paying himself from public funds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April 5, 1932</a:t>
            </a:r>
            <a:endParaRPr lang="en-US" dirty="0"/>
          </a:p>
        </p:txBody>
      </p:sp>
      <p:sp>
        <p:nvSpPr>
          <p:cNvPr id="3" name="Content Placeholder 2"/>
          <p:cNvSpPr>
            <a:spLocks noGrp="1"/>
          </p:cNvSpPr>
          <p:nvPr>
            <p:ph idx="1"/>
          </p:nvPr>
        </p:nvSpPr>
        <p:spPr/>
        <p:txBody>
          <a:bodyPr>
            <a:normAutofit lnSpcReduction="10000"/>
          </a:bodyPr>
          <a:lstStyle/>
          <a:p>
            <a:r>
              <a:rPr lang="en-US" dirty="0" smtClean="0"/>
              <a:t>Public  demonstration outside the Colonial Building in St. John’s escalated into a riot numbering 10,000 people. </a:t>
            </a:r>
          </a:p>
          <a:p>
            <a:r>
              <a:rPr lang="en-US" dirty="0" smtClean="0"/>
              <a:t>Police ordered to clear area</a:t>
            </a:r>
          </a:p>
          <a:p>
            <a:r>
              <a:rPr lang="en-US" dirty="0" smtClean="0"/>
              <a:t>Protesters storm building and riot ensued</a:t>
            </a:r>
          </a:p>
          <a:p>
            <a:r>
              <a:rPr lang="en-US" dirty="0" smtClean="0"/>
              <a:t>Several people injured, two police officers hospitalized, and building ransacked</a:t>
            </a:r>
          </a:p>
          <a:p>
            <a:r>
              <a:rPr lang="en-US" dirty="0" smtClean="0"/>
              <a:t>Prime Minister Sir Richard Squires escaped from the building with a police escort, but was voted out of office in an ensuing election</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Read Pages 162-183 and note:</a:t>
            </a:r>
          </a:p>
          <a:p>
            <a:r>
              <a:rPr lang="en-US" dirty="0" smtClean="0"/>
              <a:t> The conditions and events that led to the loss of Responsible Government</a:t>
            </a:r>
          </a:p>
          <a:p>
            <a:r>
              <a:rPr lang="en-US" dirty="0" smtClean="0"/>
              <a:t>Take a position as to whether the Commission of Government should have been established</a:t>
            </a:r>
          </a:p>
          <a:p>
            <a:r>
              <a:rPr lang="en-US" dirty="0" smtClean="0"/>
              <a:t>Describe the impact of the loss of Responsible government on Newfoundland society</a:t>
            </a:r>
          </a:p>
          <a:p>
            <a:r>
              <a:rPr lang="en-CA" dirty="0" smtClean="0"/>
              <a:t>Explain whether or not the policies of the Commission of Government had a positive influence on Newfoundland and Labrador from 1934 to 1949.</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Commission of Government</a:t>
            </a:r>
            <a:endParaRPr lang="en-US" dirty="0"/>
          </a:p>
        </p:txBody>
      </p:sp>
      <p:sp>
        <p:nvSpPr>
          <p:cNvPr id="4" name="Subtitle 3"/>
          <p:cNvSpPr>
            <a:spLocks noGrp="1"/>
          </p:cNvSpPr>
          <p:nvPr>
            <p:ph type="subTitle" idx="1"/>
          </p:nvPr>
        </p:nvSpPr>
        <p:spPr/>
        <p:txBody>
          <a:bodyPr/>
          <a:lstStyle/>
          <a:p>
            <a:r>
              <a:rPr lang="en-US" dirty="0" smtClean="0"/>
              <a:t>Page 169 - 173</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Facts</a:t>
            </a:r>
            <a:endParaRPr lang="en-US" dirty="0"/>
          </a:p>
        </p:txBody>
      </p:sp>
      <p:sp>
        <p:nvSpPr>
          <p:cNvPr id="3" name="Content Placeholder 2"/>
          <p:cNvSpPr>
            <a:spLocks noGrp="1"/>
          </p:cNvSpPr>
          <p:nvPr>
            <p:ph idx="1"/>
          </p:nvPr>
        </p:nvSpPr>
        <p:spPr/>
        <p:txBody>
          <a:bodyPr>
            <a:normAutofit lnSpcReduction="10000"/>
          </a:bodyPr>
          <a:lstStyle/>
          <a:p>
            <a:r>
              <a:rPr lang="en-US" dirty="0" smtClean="0"/>
              <a:t>Rather than step down after riot, Sir Richard Squires calls general election for June 11, 1932</a:t>
            </a:r>
          </a:p>
          <a:p>
            <a:r>
              <a:rPr lang="en-US" dirty="0" smtClean="0"/>
              <a:t>Party wins only 2 of 27 seats and Frederick </a:t>
            </a:r>
            <a:r>
              <a:rPr lang="en-US" dirty="0" err="1" smtClean="0"/>
              <a:t>Alderdice</a:t>
            </a:r>
            <a:r>
              <a:rPr lang="en-US" dirty="0" smtClean="0"/>
              <a:t> of United Newfoundland Party is elected Prime Minister</a:t>
            </a:r>
          </a:p>
          <a:p>
            <a:r>
              <a:rPr lang="en-US" dirty="0" smtClean="0"/>
              <a:t>He now has to:</a:t>
            </a:r>
          </a:p>
          <a:p>
            <a:pPr lvl="1"/>
            <a:r>
              <a:rPr lang="en-US" dirty="0" smtClean="0"/>
              <a:t>Run a potentially bankrupt country</a:t>
            </a:r>
          </a:p>
          <a:p>
            <a:pPr lvl="1"/>
            <a:r>
              <a:rPr lang="en-US" dirty="0" smtClean="0"/>
              <a:t>Pay the interest on countries debt, requiring almost 2/3 of countries revenue</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Facts</a:t>
            </a:r>
            <a:endParaRPr lang="en-US" dirty="0"/>
          </a:p>
        </p:txBody>
      </p:sp>
      <p:sp>
        <p:nvSpPr>
          <p:cNvPr id="3" name="Content Placeholder 2"/>
          <p:cNvSpPr>
            <a:spLocks noGrp="1"/>
          </p:cNvSpPr>
          <p:nvPr>
            <p:ph idx="1"/>
          </p:nvPr>
        </p:nvSpPr>
        <p:spPr/>
        <p:txBody>
          <a:bodyPr/>
          <a:lstStyle/>
          <a:p>
            <a:r>
              <a:rPr lang="en-US" dirty="0" smtClean="0"/>
              <a:t>Newfoundland considers defaulting on loans, but British government won’t allow it</a:t>
            </a:r>
          </a:p>
          <a:p>
            <a:r>
              <a:rPr lang="en-US" dirty="0" smtClean="0"/>
              <a:t>They give the new government a loan in return for an agreement to appointment of a Royal Commission to investigate NL affaires</a:t>
            </a:r>
          </a:p>
          <a:p>
            <a:r>
              <a:rPr lang="en-US" dirty="0" smtClean="0"/>
              <a:t>Report published by Lord </a:t>
            </a:r>
            <a:r>
              <a:rPr lang="en-US" dirty="0" err="1" smtClean="0"/>
              <a:t>Amulree</a:t>
            </a:r>
            <a:r>
              <a:rPr lang="en-US" dirty="0" smtClean="0"/>
              <a:t>, head of commission, on Oct. 4</a:t>
            </a:r>
            <a:r>
              <a:rPr lang="en-US" baseline="30000" dirty="0" smtClean="0"/>
              <a:t>th</a:t>
            </a:r>
            <a:r>
              <a:rPr lang="en-US" dirty="0" smtClean="0"/>
              <a:t>, 1933</a:t>
            </a:r>
          </a:p>
          <a:p>
            <a:pPr>
              <a:buNone/>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Amulree</a:t>
            </a:r>
            <a:r>
              <a:rPr lang="en-US" dirty="0" smtClean="0"/>
              <a:t> Report</a:t>
            </a:r>
            <a:endParaRPr lang="en-US" dirty="0"/>
          </a:p>
        </p:txBody>
      </p:sp>
      <p:sp>
        <p:nvSpPr>
          <p:cNvPr id="3" name="Content Placeholder 2"/>
          <p:cNvSpPr>
            <a:spLocks noGrp="1"/>
          </p:cNvSpPr>
          <p:nvPr>
            <p:ph idx="1"/>
          </p:nvPr>
        </p:nvSpPr>
        <p:spPr/>
        <p:txBody>
          <a:bodyPr>
            <a:normAutofit lnSpcReduction="10000"/>
          </a:bodyPr>
          <a:lstStyle/>
          <a:p>
            <a:r>
              <a:rPr lang="en-US" dirty="0" smtClean="0"/>
              <a:t>Report finds local leaders incompetent and their irresponsibility has led to NL present situation</a:t>
            </a:r>
          </a:p>
          <a:p>
            <a:r>
              <a:rPr lang="en-US" dirty="0" smtClean="0"/>
              <a:t>Recommends the suspension of self-government  </a:t>
            </a:r>
            <a:r>
              <a:rPr lang="en-US" smtClean="0"/>
              <a:t>until country was </a:t>
            </a:r>
            <a:r>
              <a:rPr lang="en-US" dirty="0" smtClean="0"/>
              <a:t>self-supporting</a:t>
            </a:r>
          </a:p>
          <a:p>
            <a:r>
              <a:rPr lang="en-US" dirty="0" smtClean="0"/>
              <a:t>This was approved by House of Assembly on December 2, 1933 resulting in end of Responsible Government and the beginning of Commission of Government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a:t>
            </a:r>
            <a:endParaRPr lang="en-US" dirty="0"/>
          </a:p>
        </p:txBody>
      </p:sp>
      <p:sp>
        <p:nvSpPr>
          <p:cNvPr id="3" name="Content Placeholder 2"/>
          <p:cNvSpPr>
            <a:spLocks noGrp="1"/>
          </p:cNvSpPr>
          <p:nvPr>
            <p:ph idx="1"/>
          </p:nvPr>
        </p:nvSpPr>
        <p:spPr/>
        <p:txBody>
          <a:bodyPr/>
          <a:lstStyle/>
          <a:p>
            <a:r>
              <a:rPr lang="en-US" dirty="0" smtClean="0"/>
              <a:t>Land-based Industry – resources of the land. End of WWI governments had to create new job opportunities and industries to employ growing population. They turned to resources of the land (mining, forestry, agriculture). This change caused people to move from the shoreline and to settle inland. Thus new towns grew up in the interior</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people’s consent was not asked for, and there was very little opposition . In effect the government voted itself out of existence</a:t>
            </a:r>
          </a:p>
          <a:p>
            <a:r>
              <a:rPr lang="en-US" dirty="0" smtClean="0"/>
              <a:t>79 years after winning a hard fought battle for responsible government, Newfoundland returned control of country to Britain in return for financial assistance</a:t>
            </a:r>
          </a:p>
          <a:p>
            <a:r>
              <a:rPr lang="en-US" dirty="0" smtClean="0"/>
              <a:t>The Commission of Government appointed by Britain was led by a British governor, three British representatives, and three Newfoundland representatives</a:t>
            </a:r>
          </a:p>
          <a:p>
            <a:r>
              <a:rPr lang="en-US" dirty="0" smtClean="0"/>
              <a:t>It would remain in </a:t>
            </a:r>
            <a:r>
              <a:rPr lang="en-US" smtClean="0"/>
              <a:t>effect for 15 years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Commission Policies</a:t>
            </a:r>
            <a:endParaRPr lang="en-CA" dirty="0"/>
          </a:p>
        </p:txBody>
      </p:sp>
      <p:sp>
        <p:nvSpPr>
          <p:cNvPr id="3" name="Subtitle 2"/>
          <p:cNvSpPr>
            <a:spLocks noGrp="1"/>
          </p:cNvSpPr>
          <p:nvPr>
            <p:ph type="subTitle" idx="1"/>
          </p:nvPr>
        </p:nvSpPr>
        <p:spPr/>
        <p:txBody>
          <a:bodyPr/>
          <a:lstStyle/>
          <a:p>
            <a:r>
              <a:rPr lang="en-US" dirty="0" smtClean="0"/>
              <a:t>Pg. 174 - 183</a:t>
            </a:r>
            <a:endParaRPr lang="en-C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Commission of Government</a:t>
            </a:r>
            <a:endParaRPr lang="en-CA" dirty="0"/>
          </a:p>
        </p:txBody>
      </p:sp>
      <p:sp>
        <p:nvSpPr>
          <p:cNvPr id="3" name="Content Placeholder 2"/>
          <p:cNvSpPr>
            <a:spLocks noGrp="1"/>
          </p:cNvSpPr>
          <p:nvPr>
            <p:ph idx="1"/>
          </p:nvPr>
        </p:nvSpPr>
        <p:spPr/>
        <p:txBody>
          <a:bodyPr/>
          <a:lstStyle/>
          <a:p>
            <a:r>
              <a:rPr lang="en-CA" dirty="0" smtClean="0"/>
              <a:t>Broken down into six basic departments:</a:t>
            </a:r>
          </a:p>
          <a:p>
            <a:pPr lvl="1"/>
            <a:r>
              <a:rPr lang="en-CA" dirty="0" smtClean="0"/>
              <a:t> Finance, </a:t>
            </a:r>
          </a:p>
          <a:p>
            <a:pPr lvl="1"/>
            <a:r>
              <a:rPr lang="en-CA" dirty="0" smtClean="0"/>
              <a:t>Natural resources, </a:t>
            </a:r>
          </a:p>
          <a:p>
            <a:pPr lvl="1"/>
            <a:r>
              <a:rPr lang="en-CA" dirty="0" smtClean="0"/>
              <a:t>Health and Welfare, </a:t>
            </a:r>
          </a:p>
          <a:p>
            <a:pPr lvl="1"/>
            <a:r>
              <a:rPr lang="en-CA" dirty="0" smtClean="0"/>
              <a:t>Justice, Public Utilities, and </a:t>
            </a:r>
          </a:p>
          <a:p>
            <a:pPr lvl="1"/>
            <a:r>
              <a:rPr lang="en-CA" dirty="0" smtClean="0"/>
              <a:t>Home Affairs &amp; Education</a:t>
            </a:r>
            <a:endParaRPr lang="en-CA"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Newfoundland Ranger Force</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created after the Commission of Government took over the government of Newfoundland</a:t>
            </a:r>
          </a:p>
          <a:p>
            <a:r>
              <a:rPr lang="en-CA" dirty="0" smtClean="0"/>
              <a:t>The Rangers had a similar format to the RCMP</a:t>
            </a:r>
          </a:p>
          <a:p>
            <a:r>
              <a:rPr lang="en-CA" dirty="0" smtClean="0"/>
              <a:t>Rangers were paid highly for their duties (http://www.ascension.k12.nf.ca/curriculum/social/nf_rangers/newfound.htm) by the standards of the day</a:t>
            </a:r>
          </a:p>
          <a:p>
            <a:r>
              <a:rPr lang="en-CA" dirty="0" smtClean="0"/>
              <a:t>may have caused some problems with the Rangers living in the communities where poverty and hunger were high</a:t>
            </a:r>
            <a:endParaRPr lang="en-CA"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CA" dirty="0"/>
          </a:p>
        </p:txBody>
      </p:sp>
      <p:sp>
        <p:nvSpPr>
          <p:cNvPr id="3" name="Content Placeholder 2"/>
          <p:cNvSpPr>
            <a:spLocks noGrp="1"/>
          </p:cNvSpPr>
          <p:nvPr>
            <p:ph idx="1"/>
          </p:nvPr>
        </p:nvSpPr>
        <p:spPr/>
        <p:txBody>
          <a:bodyPr>
            <a:normAutofit fontScale="92500" lnSpcReduction="10000"/>
          </a:bodyPr>
          <a:lstStyle/>
          <a:p>
            <a:r>
              <a:rPr lang="en-US" dirty="0" smtClean="0"/>
              <a:t>Read Pages 176-183 and answer the following questions</a:t>
            </a:r>
          </a:p>
          <a:p>
            <a:pPr lvl="1"/>
            <a:r>
              <a:rPr lang="en-US" dirty="0" smtClean="0"/>
              <a:t>Identify the main initiatives that Commission of Government undertook to improve conditions in NL.</a:t>
            </a:r>
          </a:p>
          <a:p>
            <a:pPr lvl="1"/>
            <a:r>
              <a:rPr lang="en-US" dirty="0" smtClean="0"/>
              <a:t>Describe the Commission of Government strategy to improve agriculture.</a:t>
            </a:r>
          </a:p>
          <a:p>
            <a:pPr lvl="1"/>
            <a:r>
              <a:rPr lang="en-US" dirty="0" smtClean="0"/>
              <a:t>What were educational conditions like during this period as compared to today</a:t>
            </a:r>
          </a:p>
          <a:p>
            <a:pPr lvl="1"/>
            <a:r>
              <a:rPr lang="en-US" dirty="0" smtClean="0"/>
              <a:t>Explain why good health care services were a challenge for the Commission of Government.</a:t>
            </a:r>
          </a:p>
          <a:p>
            <a:pPr lvl="1"/>
            <a:r>
              <a:rPr lang="en-US" dirty="0" smtClean="0"/>
              <a:t>Describe the role of NONIA and Grenfell Health in improving the quality of health in </a:t>
            </a:r>
            <a:r>
              <a:rPr lang="en-US" dirty="0" err="1" smtClean="0"/>
              <a:t>outport</a:t>
            </a:r>
            <a:r>
              <a:rPr lang="en-US" dirty="0" smtClean="0"/>
              <a:t> NL</a:t>
            </a:r>
            <a:endParaRPr lang="en-C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Commission Policies</a:t>
            </a:r>
            <a:endParaRPr lang="en-CA" dirty="0"/>
          </a:p>
        </p:txBody>
      </p:sp>
      <p:sp>
        <p:nvSpPr>
          <p:cNvPr id="3" name="Content Placeholder 2"/>
          <p:cNvSpPr>
            <a:spLocks noGrp="1"/>
          </p:cNvSpPr>
          <p:nvPr>
            <p:ph idx="1"/>
          </p:nvPr>
        </p:nvSpPr>
        <p:spPr/>
        <p:txBody>
          <a:bodyPr>
            <a:normAutofit lnSpcReduction="10000"/>
          </a:bodyPr>
          <a:lstStyle/>
          <a:p>
            <a:r>
              <a:rPr lang="en-US" dirty="0" smtClean="0"/>
              <a:t>The commission was answerable to Dominion office in London</a:t>
            </a:r>
          </a:p>
          <a:p>
            <a:r>
              <a:rPr lang="en-US" dirty="0" smtClean="0"/>
              <a:t>Had authority to act without consent of people of NL</a:t>
            </a:r>
          </a:p>
          <a:p>
            <a:r>
              <a:rPr lang="en-US" dirty="0" smtClean="0"/>
              <a:t>NL’s were unable to vote for their leaders and had no control over taxation, spending of public money, or enactment of laws</a:t>
            </a:r>
          </a:p>
          <a:p>
            <a:r>
              <a:rPr lang="en-US" dirty="0" smtClean="0"/>
              <a:t>Was not a democratic government</a:t>
            </a:r>
          </a:p>
          <a:p>
            <a:r>
              <a:rPr lang="en-US" dirty="0" smtClean="0"/>
              <a:t>However it did try to respond to the needs of NL’s</a:t>
            </a:r>
            <a:endParaRPr lang="en-CA"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Commission Policies</a:t>
            </a:r>
            <a:endParaRPr lang="en-CA" dirty="0"/>
          </a:p>
        </p:txBody>
      </p:sp>
      <p:sp>
        <p:nvSpPr>
          <p:cNvPr id="3" name="Content Placeholder 2"/>
          <p:cNvSpPr>
            <a:spLocks noGrp="1"/>
          </p:cNvSpPr>
          <p:nvPr>
            <p:ph sz="half" idx="1"/>
          </p:nvPr>
        </p:nvSpPr>
        <p:spPr/>
        <p:txBody>
          <a:bodyPr>
            <a:normAutofit fontScale="92500" lnSpcReduction="10000"/>
          </a:bodyPr>
          <a:lstStyle/>
          <a:p>
            <a:r>
              <a:rPr lang="en-US" dirty="0" smtClean="0"/>
              <a:t>Land Settlement Scheme</a:t>
            </a:r>
          </a:p>
          <a:p>
            <a:pPr lvl="1"/>
            <a:r>
              <a:rPr lang="en-US" dirty="0" smtClean="0"/>
              <a:t>Designed to create farming communities and settle unemployment on the land</a:t>
            </a:r>
          </a:p>
          <a:p>
            <a:pPr lvl="1"/>
            <a:r>
              <a:rPr lang="en-US" dirty="0" smtClean="0"/>
              <a:t>Implemented in </a:t>
            </a:r>
            <a:r>
              <a:rPr lang="en-US" dirty="0" err="1" smtClean="0"/>
              <a:t>Markland</a:t>
            </a:r>
            <a:r>
              <a:rPr lang="en-US" dirty="0" smtClean="0"/>
              <a:t> in 1932 7 other communities</a:t>
            </a:r>
          </a:p>
          <a:p>
            <a:pPr lvl="1"/>
            <a:r>
              <a:rPr lang="en-US" dirty="0" smtClean="0"/>
              <a:t>To qualify, families had to have: 1 adult male working, receiving government relief</a:t>
            </a:r>
            <a:endParaRPr lang="en-CA" dirty="0"/>
          </a:p>
        </p:txBody>
      </p:sp>
      <p:sp>
        <p:nvSpPr>
          <p:cNvPr id="4" name="Content Placeholder 3"/>
          <p:cNvSpPr>
            <a:spLocks noGrp="1"/>
          </p:cNvSpPr>
          <p:nvPr>
            <p:ph sz="half" idx="2"/>
          </p:nvPr>
        </p:nvSpPr>
        <p:spPr/>
        <p:txBody>
          <a:bodyPr>
            <a:normAutofit fontScale="92500" lnSpcReduction="10000"/>
          </a:bodyPr>
          <a:lstStyle/>
          <a:p>
            <a:r>
              <a:rPr lang="en-US" dirty="0" smtClean="0"/>
              <a:t>1934 – 1942, 365 families relocated</a:t>
            </a:r>
          </a:p>
          <a:p>
            <a:r>
              <a:rPr lang="en-US" dirty="0" smtClean="0"/>
              <a:t>Was expensive and controversial</a:t>
            </a:r>
          </a:p>
          <a:p>
            <a:r>
              <a:rPr lang="en-US" dirty="0" smtClean="0"/>
              <a:t>Did not take into account the emotional impact, loneliness of living in isolated areas</a:t>
            </a:r>
          </a:p>
          <a:p>
            <a:r>
              <a:rPr lang="en-US" dirty="0" smtClean="0"/>
              <a:t>Considered to be more of a </a:t>
            </a:r>
            <a:r>
              <a:rPr lang="en-US" dirty="0" err="1" smtClean="0"/>
              <a:t>labour</a:t>
            </a:r>
            <a:r>
              <a:rPr lang="en-US" dirty="0" smtClean="0"/>
              <a:t> camp than a community</a:t>
            </a:r>
          </a:p>
          <a:p>
            <a:pPr>
              <a:buNone/>
            </a:pPr>
            <a:endParaRPr lang="en-CA"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Commission Policies</a:t>
            </a:r>
            <a:endParaRPr lang="en-CA" dirty="0"/>
          </a:p>
        </p:txBody>
      </p:sp>
      <p:sp>
        <p:nvSpPr>
          <p:cNvPr id="3" name="Content Placeholder 2"/>
          <p:cNvSpPr>
            <a:spLocks noGrp="1"/>
          </p:cNvSpPr>
          <p:nvPr>
            <p:ph sz="half" idx="1"/>
          </p:nvPr>
        </p:nvSpPr>
        <p:spPr/>
        <p:txBody>
          <a:bodyPr/>
          <a:lstStyle/>
          <a:p>
            <a:r>
              <a:rPr lang="en-US" dirty="0" smtClean="0"/>
              <a:t>Education</a:t>
            </a:r>
          </a:p>
          <a:p>
            <a:pPr lvl="1"/>
            <a:r>
              <a:rPr lang="en-US" dirty="0" smtClean="0"/>
              <a:t>Commission wanted more control over education (</a:t>
            </a:r>
            <a:r>
              <a:rPr lang="en-US" dirty="0" err="1" smtClean="0"/>
              <a:t>ie</a:t>
            </a:r>
            <a:r>
              <a:rPr lang="en-US" dirty="0" smtClean="0"/>
              <a:t>. More trained teachers, well-equipped schools)</a:t>
            </a:r>
          </a:p>
          <a:p>
            <a:pPr lvl="1"/>
            <a:r>
              <a:rPr lang="en-US" dirty="0" smtClean="0"/>
              <a:t>1943 – free and compulsory education introduced</a:t>
            </a:r>
          </a:p>
          <a:p>
            <a:pPr lvl="1"/>
            <a:r>
              <a:rPr lang="en-US" dirty="0" smtClean="0"/>
              <a:t>1949 – number of schools doubled</a:t>
            </a:r>
            <a:endParaRPr lang="en-CA" dirty="0"/>
          </a:p>
        </p:txBody>
      </p:sp>
      <p:sp>
        <p:nvSpPr>
          <p:cNvPr id="4" name="Content Placeholder 3"/>
          <p:cNvSpPr>
            <a:spLocks noGrp="1"/>
          </p:cNvSpPr>
          <p:nvPr>
            <p:ph sz="half" idx="2"/>
          </p:nvPr>
        </p:nvSpPr>
        <p:spPr/>
        <p:txBody>
          <a:bodyPr/>
          <a:lstStyle/>
          <a:p>
            <a:r>
              <a:rPr lang="en-US" dirty="0" smtClean="0"/>
              <a:t>New curriculum with emphasis on health, social education and industrial training</a:t>
            </a:r>
            <a:endParaRPr lang="en-C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Commission Policies</a:t>
            </a:r>
            <a:endParaRPr lang="en-CA" dirty="0"/>
          </a:p>
        </p:txBody>
      </p:sp>
      <p:sp>
        <p:nvSpPr>
          <p:cNvPr id="3" name="Content Placeholder 2"/>
          <p:cNvSpPr>
            <a:spLocks noGrp="1"/>
          </p:cNvSpPr>
          <p:nvPr>
            <p:ph sz="half" idx="1"/>
          </p:nvPr>
        </p:nvSpPr>
        <p:spPr/>
        <p:txBody>
          <a:bodyPr/>
          <a:lstStyle/>
          <a:p>
            <a:r>
              <a:rPr lang="en-US" dirty="0" smtClean="0"/>
              <a:t>Health</a:t>
            </a:r>
          </a:p>
          <a:p>
            <a:pPr lvl="1"/>
            <a:r>
              <a:rPr lang="en-US" dirty="0" smtClean="0"/>
              <a:t>Main priorities were to fight disease, improve childhood immunization and provide diet supplements</a:t>
            </a:r>
          </a:p>
          <a:p>
            <a:pPr lvl="1"/>
            <a:r>
              <a:rPr lang="en-US" dirty="0" smtClean="0"/>
              <a:t>Set up Dept. of Health and Welfare and a network of Cottage Hospitals throughout the country</a:t>
            </a:r>
            <a:endParaRPr lang="en-CA" dirty="0"/>
          </a:p>
        </p:txBody>
      </p:sp>
      <p:sp>
        <p:nvSpPr>
          <p:cNvPr id="4" name="Content Placeholder 3"/>
          <p:cNvSpPr>
            <a:spLocks noGrp="1"/>
          </p:cNvSpPr>
          <p:nvPr>
            <p:ph sz="half" idx="2"/>
          </p:nvPr>
        </p:nvSpPr>
        <p:spPr/>
        <p:txBody>
          <a:bodyPr/>
          <a:lstStyle/>
          <a:p>
            <a:r>
              <a:rPr lang="en-US" dirty="0" smtClean="0"/>
              <a:t>Floating hospital ship served many </a:t>
            </a:r>
            <a:r>
              <a:rPr lang="en-US" dirty="0" err="1" smtClean="0"/>
              <a:t>outport</a:t>
            </a:r>
            <a:r>
              <a:rPr lang="en-US" dirty="0" smtClean="0"/>
              <a:t> communities</a:t>
            </a:r>
          </a:p>
          <a:p>
            <a:r>
              <a:rPr lang="en-US" dirty="0" smtClean="0"/>
              <a:t>Rural District Nursing Service expanded fro 8 to 54 nurses</a:t>
            </a:r>
            <a:endParaRPr lang="en-C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Commission Policies</a:t>
            </a:r>
            <a:endParaRPr lang="en-CA" dirty="0"/>
          </a:p>
        </p:txBody>
      </p:sp>
      <p:sp>
        <p:nvSpPr>
          <p:cNvPr id="3" name="Content Placeholder 2"/>
          <p:cNvSpPr>
            <a:spLocks noGrp="1"/>
          </p:cNvSpPr>
          <p:nvPr>
            <p:ph sz="half" idx="1"/>
          </p:nvPr>
        </p:nvSpPr>
        <p:spPr/>
        <p:txBody>
          <a:bodyPr/>
          <a:lstStyle/>
          <a:p>
            <a:r>
              <a:rPr lang="en-US" dirty="0" smtClean="0"/>
              <a:t>Law Enforcement</a:t>
            </a:r>
          </a:p>
          <a:p>
            <a:pPr lvl="1"/>
            <a:r>
              <a:rPr lang="en-US" dirty="0" smtClean="0"/>
              <a:t>Ranger Force established in 1935</a:t>
            </a:r>
          </a:p>
          <a:p>
            <a:pPr lvl="1"/>
            <a:r>
              <a:rPr lang="en-US" dirty="0" smtClean="0"/>
              <a:t>Replaced by RCMP in 1950</a:t>
            </a:r>
          </a:p>
          <a:p>
            <a:pPr lvl="1"/>
            <a:r>
              <a:rPr lang="en-US" dirty="0" smtClean="0"/>
              <a:t>Responsible for all policing outside the city of St. John’s</a:t>
            </a:r>
            <a:endParaRPr lang="en-CA" dirty="0"/>
          </a:p>
        </p:txBody>
      </p:sp>
      <p:sp>
        <p:nvSpPr>
          <p:cNvPr id="4" name="Content Placeholder 3"/>
          <p:cNvSpPr>
            <a:spLocks noGrp="1"/>
          </p:cNvSpPr>
          <p:nvPr>
            <p:ph sz="half" idx="2"/>
          </p:nvPr>
        </p:nvSpPr>
        <p:spPr/>
        <p:txBody>
          <a:bodyPr/>
          <a:lstStyle/>
          <a:p>
            <a:endParaRPr lang="en-C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a:t>
            </a:r>
            <a:endParaRPr lang="en-US" dirty="0"/>
          </a:p>
        </p:txBody>
      </p:sp>
      <p:sp>
        <p:nvSpPr>
          <p:cNvPr id="3" name="Content Placeholder 2"/>
          <p:cNvSpPr>
            <a:spLocks noGrp="1"/>
          </p:cNvSpPr>
          <p:nvPr>
            <p:ph idx="1"/>
          </p:nvPr>
        </p:nvSpPr>
        <p:spPr/>
        <p:txBody>
          <a:bodyPr/>
          <a:lstStyle/>
          <a:p>
            <a:r>
              <a:rPr lang="en-US" dirty="0" smtClean="0"/>
              <a:t>Great Depression</a:t>
            </a:r>
          </a:p>
          <a:p>
            <a:pPr lvl="1"/>
            <a:r>
              <a:rPr lang="en-US" dirty="0" smtClean="0"/>
              <a:t>1930’s referred to as the ‘dirty thirties” because of economic hardship suffered by people worldwide</a:t>
            </a:r>
          </a:p>
          <a:p>
            <a:pPr lvl="1"/>
            <a:r>
              <a:rPr lang="en-US" dirty="0" smtClean="0"/>
              <a:t>Period of economic collapse</a:t>
            </a:r>
          </a:p>
          <a:p>
            <a:pPr lvl="1"/>
            <a:r>
              <a:rPr lang="en-US" dirty="0" smtClean="0"/>
              <a:t>Decrease in imports and exports in NL</a:t>
            </a:r>
          </a:p>
          <a:p>
            <a:pPr lvl="1"/>
            <a:r>
              <a:rPr lang="en-US" dirty="0" smtClean="0"/>
              <a:t>Debt $100 million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a:t>
            </a:r>
            <a:endParaRPr lang="en-US" dirty="0"/>
          </a:p>
        </p:txBody>
      </p:sp>
      <p:sp>
        <p:nvSpPr>
          <p:cNvPr id="3" name="Content Placeholder 2"/>
          <p:cNvSpPr>
            <a:spLocks noGrp="1"/>
          </p:cNvSpPr>
          <p:nvPr>
            <p:ph idx="1"/>
          </p:nvPr>
        </p:nvSpPr>
        <p:spPr/>
        <p:txBody>
          <a:bodyPr>
            <a:normAutofit fontScale="92500"/>
          </a:bodyPr>
          <a:lstStyle/>
          <a:p>
            <a:r>
              <a:rPr lang="en-US" dirty="0" smtClean="0"/>
              <a:t>Commission of Government </a:t>
            </a:r>
          </a:p>
          <a:p>
            <a:pPr lvl="1"/>
            <a:r>
              <a:rPr lang="en-US" dirty="0" smtClean="0"/>
              <a:t>1934 NL government changed from elected Responsible government to an appointed commission</a:t>
            </a:r>
          </a:p>
          <a:p>
            <a:pPr lvl="1"/>
            <a:r>
              <a:rPr lang="en-US" dirty="0" smtClean="0"/>
              <a:t>People were no longer able to vote for own leaders</a:t>
            </a:r>
          </a:p>
          <a:p>
            <a:pPr lvl="1"/>
            <a:r>
              <a:rPr lang="en-US" dirty="0" smtClean="0"/>
              <a:t>In exchange for self-rule, Britain took responsibility for the NL debt and for paying for education, health and welfare</a:t>
            </a:r>
          </a:p>
          <a:p>
            <a:pPr lvl="1"/>
            <a:r>
              <a:rPr lang="en-US" dirty="0" smtClean="0"/>
              <a:t>Three Newfoundlanders were appointed to commission, no women, and no representation from Labrador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a:t>
            </a:r>
            <a:endParaRPr lang="en-US" dirty="0"/>
          </a:p>
        </p:txBody>
      </p:sp>
      <p:sp>
        <p:nvSpPr>
          <p:cNvPr id="3" name="Content Placeholder 2"/>
          <p:cNvSpPr>
            <a:spLocks noGrp="1"/>
          </p:cNvSpPr>
          <p:nvPr>
            <p:ph idx="1"/>
          </p:nvPr>
        </p:nvSpPr>
        <p:spPr/>
        <p:txBody>
          <a:bodyPr/>
          <a:lstStyle/>
          <a:p>
            <a:r>
              <a:rPr lang="en-US" dirty="0" smtClean="0"/>
              <a:t>Complete </a:t>
            </a:r>
            <a:r>
              <a:rPr lang="en-US" smtClean="0"/>
              <a:t>the Handout </a:t>
            </a:r>
            <a:r>
              <a:rPr lang="en-US" dirty="0" smtClean="0"/>
              <a:t>on Land-Based Industries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Disaster and Crisis</a:t>
            </a:r>
            <a:endParaRPr lang="en-US" dirty="0"/>
          </a:p>
        </p:txBody>
      </p:sp>
      <p:sp>
        <p:nvSpPr>
          <p:cNvPr id="3" name="Content Placeholder 2"/>
          <p:cNvSpPr>
            <a:spLocks noGrp="1"/>
          </p:cNvSpPr>
          <p:nvPr>
            <p:ph idx="1"/>
          </p:nvPr>
        </p:nvSpPr>
        <p:spPr/>
        <p:txBody>
          <a:bodyPr>
            <a:normAutofit lnSpcReduction="10000"/>
          </a:bodyPr>
          <a:lstStyle/>
          <a:p>
            <a:r>
              <a:rPr lang="en-US" dirty="0" smtClean="0"/>
              <a:t>Government and business make effort to increase employment  and reduce poverty with development of Land-based Industries</a:t>
            </a:r>
          </a:p>
          <a:p>
            <a:r>
              <a:rPr lang="en-US" dirty="0" smtClean="0"/>
              <a:t>Unexpected natural disaster and political and economic crisis make prosperity and progress impossible</a:t>
            </a:r>
          </a:p>
          <a:p>
            <a:r>
              <a:rPr lang="en-US" dirty="0" smtClean="0"/>
              <a:t>These occurred in the form of</a:t>
            </a:r>
          </a:p>
          <a:p>
            <a:pPr lvl="1"/>
            <a:r>
              <a:rPr lang="en-US" dirty="0" smtClean="0"/>
              <a:t>The 1929 Tidal Wave</a:t>
            </a:r>
          </a:p>
          <a:p>
            <a:pPr lvl="1"/>
            <a:r>
              <a:rPr lang="en-US" dirty="0" smtClean="0"/>
              <a:t>The Great Depression – 1930’s</a:t>
            </a:r>
          </a:p>
          <a:p>
            <a:pPr lvl="1"/>
            <a:r>
              <a:rPr lang="en-US" dirty="0" smtClean="0"/>
              <a:t>The St. John’s Riot of 1932</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1929 Tidal Wave</a:t>
            </a:r>
            <a:endParaRPr lang="en-US" dirty="0"/>
          </a:p>
        </p:txBody>
      </p:sp>
      <p:sp>
        <p:nvSpPr>
          <p:cNvPr id="3" name="Content Placeholder 2"/>
          <p:cNvSpPr>
            <a:spLocks noGrp="1"/>
          </p:cNvSpPr>
          <p:nvPr>
            <p:ph idx="1"/>
          </p:nvPr>
        </p:nvSpPr>
        <p:spPr/>
        <p:txBody>
          <a:bodyPr/>
          <a:lstStyle/>
          <a:p>
            <a:r>
              <a:rPr lang="en-US" dirty="0" smtClean="0"/>
              <a:t>What were the effects of the 1929 tidal wave (tsunami) on southern Burin Peninsula communities ?</a:t>
            </a:r>
          </a:p>
          <a:p>
            <a:r>
              <a:rPr lang="en-US" dirty="0" smtClean="0"/>
              <a:t>What was the response of people in these communities and people elsewhere to the disaster?</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92500"/>
          </a:bodyPr>
          <a:lstStyle/>
          <a:p>
            <a:r>
              <a:rPr lang="en-US" dirty="0" smtClean="0"/>
              <a:t>On 18 November 1929 a tsunami strikes Newfoundland's Burin Peninsula and caused considerable loss of life and property.</a:t>
            </a:r>
          </a:p>
          <a:p>
            <a:r>
              <a:rPr lang="en-US" dirty="0" smtClean="0"/>
              <a:t> Giant waves hit the coast at 40 km/hr, flooding dozens of communities and washing entire homes out to sea. </a:t>
            </a:r>
          </a:p>
          <a:p>
            <a:r>
              <a:rPr lang="en-US" dirty="0" smtClean="0"/>
              <a:t>The disaster killed 27 people and left hundreds more homeless or destitute. It was the most destructive earthquake-related event in Newfoundland and Labrador's history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581</TotalTime>
  <Words>1934</Words>
  <Application>Microsoft Office PowerPoint</Application>
  <PresentationFormat>On-screen Show (4:3)</PresentationFormat>
  <Paragraphs>185</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Metro</vt:lpstr>
      <vt:lpstr>The Interwar Years</vt:lpstr>
      <vt:lpstr>Key Terms</vt:lpstr>
      <vt:lpstr>Key Terms</vt:lpstr>
      <vt:lpstr>Key Terms</vt:lpstr>
      <vt:lpstr>Key Terms</vt:lpstr>
      <vt:lpstr>Activities</vt:lpstr>
      <vt:lpstr>Disaster and Crisis</vt:lpstr>
      <vt:lpstr>The 1929 Tidal Wave</vt:lpstr>
      <vt:lpstr>Background</vt:lpstr>
      <vt:lpstr>Slide 10</vt:lpstr>
      <vt:lpstr>Pictures</vt:lpstr>
      <vt:lpstr>Slide 12</vt:lpstr>
      <vt:lpstr>Effects</vt:lpstr>
      <vt:lpstr>Response</vt:lpstr>
      <vt:lpstr>Response</vt:lpstr>
      <vt:lpstr>Response</vt:lpstr>
      <vt:lpstr>The Great Depression</vt:lpstr>
      <vt:lpstr>Definition</vt:lpstr>
      <vt:lpstr>What Caused it?</vt:lpstr>
      <vt:lpstr>Impacts</vt:lpstr>
      <vt:lpstr>Rations from NL Rangers Website</vt:lpstr>
      <vt:lpstr>Impacts</vt:lpstr>
      <vt:lpstr>St. John’s Riot of 1932</vt:lpstr>
      <vt:lpstr>April 5, 1932</vt:lpstr>
      <vt:lpstr>Activity</vt:lpstr>
      <vt:lpstr>Commission of Government</vt:lpstr>
      <vt:lpstr>The Facts</vt:lpstr>
      <vt:lpstr>The Facts</vt:lpstr>
      <vt:lpstr>Amulree Report</vt:lpstr>
      <vt:lpstr>Impact</vt:lpstr>
      <vt:lpstr>Commission Policies</vt:lpstr>
      <vt:lpstr>Commission of Government</vt:lpstr>
      <vt:lpstr>The Newfoundland Ranger Force</vt:lpstr>
      <vt:lpstr>Activity</vt:lpstr>
      <vt:lpstr>Commission Policies</vt:lpstr>
      <vt:lpstr>Commission Policies</vt:lpstr>
      <vt:lpstr>Commission Policies</vt:lpstr>
      <vt:lpstr>Commission Policies</vt:lpstr>
      <vt:lpstr>Commission Policies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Interwar Years</dc:title>
  <dc:creator>Jeff</dc:creator>
  <cp:lastModifiedBy> Jeff Milley</cp:lastModifiedBy>
  <cp:revision>64</cp:revision>
  <dcterms:created xsi:type="dcterms:W3CDTF">2009-05-11T21:50:09Z</dcterms:created>
  <dcterms:modified xsi:type="dcterms:W3CDTF">2012-05-25T12:36:22Z</dcterms:modified>
</cp:coreProperties>
</file>