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57" r:id="rId4"/>
    <p:sldId id="273" r:id="rId5"/>
    <p:sldId id="276" r:id="rId6"/>
    <p:sldId id="258" r:id="rId7"/>
    <p:sldId id="277" r:id="rId8"/>
    <p:sldId id="278" r:id="rId9"/>
    <p:sldId id="259" r:id="rId10"/>
    <p:sldId id="275" r:id="rId11"/>
    <p:sldId id="260" r:id="rId12"/>
    <p:sldId id="261" r:id="rId13"/>
    <p:sldId id="264" r:id="rId14"/>
    <p:sldId id="280" r:id="rId15"/>
    <p:sldId id="282" r:id="rId16"/>
    <p:sldId id="283" r:id="rId17"/>
    <p:sldId id="284" r:id="rId18"/>
    <p:sldId id="263" r:id="rId19"/>
    <p:sldId id="286" r:id="rId20"/>
    <p:sldId id="281" r:id="rId21"/>
    <p:sldId id="265" r:id="rId22"/>
    <p:sldId id="285" r:id="rId23"/>
    <p:sldId id="266" r:id="rId24"/>
    <p:sldId id="267" r:id="rId25"/>
    <p:sldId id="287" r:id="rId26"/>
    <p:sldId id="268" r:id="rId27"/>
    <p:sldId id="269" r:id="rId28"/>
    <p:sldId id="262" r:id="rId29"/>
    <p:sldId id="270" r:id="rId30"/>
    <p:sldId id="279" r:id="rId31"/>
    <p:sldId id="271" r:id="rId32"/>
    <p:sldId id="27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08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11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65A26-7A18-48B5-A6D8-51E2AC3D6FEC}" type="datetimeFigureOut">
              <a:rPr lang="en-US" smtClean="0"/>
              <a:pPr/>
              <a:t>11/1/2010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372211-35C2-40F3-A396-1B959B9E39A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www.h2ou.com/h2images/NitrogenCycle-lgr-F.jpg" TargetMode="Externa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The Cycling of Matter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To understand how matter cycles through ecosystems, you must understand the cycling </a:t>
            </a:r>
            <a:r>
              <a:rPr lang="en-US" dirty="0" smtClean="0"/>
              <a:t>of organic </a:t>
            </a:r>
            <a:r>
              <a:rPr lang="en-US" dirty="0"/>
              <a:t>substances in living things.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materials stored in living things comes from a limited amount </a:t>
            </a:r>
            <a:r>
              <a:rPr lang="en-US" dirty="0" smtClean="0"/>
              <a:t>of matter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Therefore</a:t>
            </a:r>
            <a:r>
              <a:rPr lang="en-US" dirty="0"/>
              <a:t>, all matter must be recycled. This recycling of matter involves the carbon, </a:t>
            </a:r>
            <a:r>
              <a:rPr lang="en-US" dirty="0" smtClean="0"/>
              <a:t>oxygen and </a:t>
            </a:r>
            <a:r>
              <a:rPr lang="en-US" dirty="0"/>
              <a:t>nitrogen cycles as well as the role of decomposers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/>
              <a:t>All matter tied up in the bodies of </a:t>
            </a:r>
            <a:r>
              <a:rPr lang="en-US" dirty="0" smtClean="0"/>
              <a:t>organisms must </a:t>
            </a:r>
            <a:r>
              <a:rPr lang="en-US" dirty="0"/>
              <a:t>be decomposed and recycled.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Do questions p. 65, # 1, 2, 4, 6, 7 (a) (b) (c)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Nitrogen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Nitrogen </a:t>
            </a:r>
            <a:r>
              <a:rPr lang="en-US" dirty="0"/>
              <a:t>is needed by all organisms to make proteins (tissue) and DNA. 79 % of </a:t>
            </a:r>
            <a:r>
              <a:rPr lang="en-US" dirty="0" smtClean="0"/>
              <a:t>the air </a:t>
            </a:r>
            <a:r>
              <a:rPr lang="en-US" dirty="0"/>
              <a:t>is nitrogen gas but plants and animals cannot get their own nitrogen from the air. </a:t>
            </a:r>
            <a:endParaRPr lang="en-US" dirty="0" smtClean="0"/>
          </a:p>
          <a:p>
            <a:r>
              <a:rPr lang="en-US" dirty="0" smtClean="0"/>
              <a:t>Only </a:t>
            </a:r>
            <a:r>
              <a:rPr lang="en-US" dirty="0"/>
              <a:t>plants can </a:t>
            </a:r>
            <a:r>
              <a:rPr lang="en-US" dirty="0" smtClean="0"/>
              <a:t>use inorganic </a:t>
            </a:r>
            <a:r>
              <a:rPr lang="en-US" dirty="0"/>
              <a:t>forms of nitrogen such as nitrates, NO</a:t>
            </a:r>
            <a:r>
              <a:rPr lang="en-US" baseline="-25000" dirty="0"/>
              <a:t>3 </a:t>
            </a:r>
            <a:r>
              <a:rPr lang="en-US" dirty="0"/>
              <a:t>, found in the soil or dissolved in water, and extract </a:t>
            </a:r>
            <a:r>
              <a:rPr lang="en-US" dirty="0" smtClean="0"/>
              <a:t>- the </a:t>
            </a:r>
            <a:r>
              <a:rPr lang="en-US" dirty="0"/>
              <a:t>nitrogen in them to use in making their own plant proteins.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consumers must consume </a:t>
            </a:r>
            <a:r>
              <a:rPr lang="en-US" dirty="0" smtClean="0"/>
              <a:t>other organisms </a:t>
            </a:r>
            <a:r>
              <a:rPr lang="en-US" dirty="0"/>
              <a:t>to get their proteins. </a:t>
            </a:r>
            <a:endParaRPr lang="en-US" dirty="0" smtClean="0"/>
          </a:p>
          <a:p>
            <a:r>
              <a:rPr lang="en-US" dirty="0" smtClean="0"/>
              <a:t>When </a:t>
            </a:r>
            <a:r>
              <a:rPr lang="en-US" dirty="0"/>
              <a:t>organisms die, the nitrogen present in the proteins of living </a:t>
            </a:r>
            <a:r>
              <a:rPr lang="en-US" dirty="0" smtClean="0"/>
              <a:t>things gets </a:t>
            </a:r>
            <a:r>
              <a:rPr lang="en-US" dirty="0"/>
              <a:t>recycled back into inorganic forms such as ammonia, nitrites and nitrates by the processes </a:t>
            </a:r>
            <a:r>
              <a:rPr lang="en-US" dirty="0" smtClean="0"/>
              <a:t>of decomposition </a:t>
            </a:r>
            <a:r>
              <a:rPr lang="en-US" dirty="0"/>
              <a:t>and </a:t>
            </a:r>
            <a:r>
              <a:rPr lang="en-US" dirty="0" err="1"/>
              <a:t>denitrification</a:t>
            </a:r>
            <a:r>
              <a:rPr lang="en-US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Nitrogen - fixation stage</a:t>
            </a:r>
          </a:p>
          <a:p>
            <a:r>
              <a:rPr lang="en-US" dirty="0"/>
              <a:t>nitrogen fixation - the process of converting free atmospheric nitrogen into nitrates.</a:t>
            </a:r>
          </a:p>
          <a:p>
            <a:r>
              <a:rPr lang="en-US" dirty="0"/>
              <a:t>Nitrogen gas in the atmosphere gets converted into nitrates, NO</a:t>
            </a:r>
            <a:r>
              <a:rPr lang="en-US" baseline="-25000" dirty="0"/>
              <a:t>3</a:t>
            </a:r>
            <a:r>
              <a:rPr lang="en-US" dirty="0"/>
              <a:t> . These are absorbed by the </a:t>
            </a:r>
            <a:r>
              <a:rPr lang="en-US" dirty="0" smtClean="0"/>
              <a:t>- roots </a:t>
            </a:r>
            <a:r>
              <a:rPr lang="en-US" dirty="0"/>
              <a:t>of plants. This can occur in two ways:</a:t>
            </a:r>
          </a:p>
          <a:p>
            <a:r>
              <a:rPr lang="en-US" dirty="0"/>
              <a:t>(1) lightning in the atmosphere - causes nitrogen in the air to react with oxygen </a:t>
            </a:r>
            <a:r>
              <a:rPr lang="en-US" dirty="0" smtClean="0"/>
              <a:t>to form </a:t>
            </a:r>
            <a:r>
              <a:rPr lang="en-US" dirty="0"/>
              <a:t>nitrates.</a:t>
            </a:r>
          </a:p>
          <a:p>
            <a:r>
              <a:rPr lang="en-US" dirty="0"/>
              <a:t>(2) Nitrogen - fixing bacteria - give off nitrates as a waste product. Some </a:t>
            </a:r>
            <a:r>
              <a:rPr lang="en-US" dirty="0" smtClean="0"/>
              <a:t>nitrogen fixing bacteria are free - living but many live in the roots of certain plants called legumes. They supply the legume plants with a steady supply of nitrogen in return for shelter in the roots and food. Legumes include beans, alfalfa and clover - type plants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Man’s Impact on the Nitrogen Cycle;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</a:t>
            </a:r>
            <a:r>
              <a:rPr lang="en-US" dirty="0"/>
              <a:t>are adding extra nitrogen to many environments in the form of fertilizers and </a:t>
            </a:r>
            <a:r>
              <a:rPr lang="en-US" dirty="0" smtClean="0"/>
              <a:t>pollution wastes </a:t>
            </a:r>
            <a:r>
              <a:rPr lang="en-US" dirty="0"/>
              <a:t>from many industries. </a:t>
            </a:r>
            <a:endParaRPr lang="en-US" dirty="0" smtClean="0"/>
          </a:p>
          <a:p>
            <a:r>
              <a:rPr lang="en-US" dirty="0" smtClean="0"/>
              <a:t>Human </a:t>
            </a:r>
            <a:r>
              <a:rPr lang="en-US" dirty="0"/>
              <a:t>sewage is often released into rivers with little </a:t>
            </a:r>
            <a:r>
              <a:rPr lang="en-US" dirty="0" smtClean="0"/>
              <a:t>treatment(e.g. Montreal </a:t>
            </a:r>
            <a:r>
              <a:rPr lang="en-US" dirty="0"/>
              <a:t>into the St. Lawrence River) and act as fertilizer. </a:t>
            </a:r>
            <a:endParaRPr lang="en-US" dirty="0" smtClean="0"/>
          </a:p>
          <a:p>
            <a:r>
              <a:rPr lang="en-US" dirty="0" smtClean="0"/>
              <a:t>Normally</a:t>
            </a:r>
            <a:r>
              <a:rPr lang="en-US" dirty="0"/>
              <a:t>, there is a balanced amount </a:t>
            </a:r>
            <a:r>
              <a:rPr lang="en-US" dirty="0" smtClean="0"/>
              <a:t>of nitrate </a:t>
            </a:r>
            <a:r>
              <a:rPr lang="en-US" dirty="0"/>
              <a:t>in an aquatic ecosystem. However, in areas near agricultural lands where lots of fertilizers </a:t>
            </a:r>
            <a:r>
              <a:rPr lang="en-US" dirty="0" smtClean="0"/>
              <a:t>are used</a:t>
            </a:r>
            <a:r>
              <a:rPr lang="en-US" dirty="0"/>
              <a:t>, runoff into rivers have caused the levels of nitrate in lakes to get too high.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this causes a process called </a:t>
            </a:r>
            <a:r>
              <a:rPr lang="en-US" b="1" dirty="0" err="1" smtClean="0"/>
              <a:t>eutrophication</a:t>
            </a:r>
            <a:r>
              <a:rPr lang="en-US" b="1" dirty="0" smtClean="0"/>
              <a:t> - </a:t>
            </a:r>
            <a:r>
              <a:rPr lang="en-US" dirty="0" smtClean="0"/>
              <a:t>pollution making a lake richer in nutrients. </a:t>
            </a:r>
          </a:p>
          <a:p>
            <a:r>
              <a:rPr lang="en-US" dirty="0" smtClean="0"/>
              <a:t>If the level of nitrate gets too high,</a:t>
            </a:r>
            <a:r>
              <a:rPr lang="en-US" b="1" dirty="0" smtClean="0"/>
              <a:t> </a:t>
            </a:r>
            <a:r>
              <a:rPr lang="en-US" dirty="0" smtClean="0"/>
              <a:t>an algal bloom can occur. This is where the algae population grows out of control, </a:t>
            </a:r>
            <a:r>
              <a:rPr lang="en-US" dirty="0" err="1" smtClean="0"/>
              <a:t>scumming</a:t>
            </a:r>
            <a:r>
              <a:rPr lang="en-US" dirty="0" smtClean="0"/>
              <a:t> over much of the lake’s surface. </a:t>
            </a:r>
          </a:p>
          <a:p>
            <a:r>
              <a:rPr lang="en-US" dirty="0" smtClean="0"/>
              <a:t>The algae, too many in number, block much of the light from reaching other plants growing underwater. </a:t>
            </a:r>
          </a:p>
          <a:p>
            <a:r>
              <a:rPr lang="en-US" dirty="0" smtClean="0"/>
              <a:t>Also, when the algae die, the decomposer bacteria in the water have lots of food. This causes their population to increase.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this extra decomposition uses up much of the dissolved oxygen in the water. This is very unhealthy to the ecosystem. </a:t>
            </a:r>
          </a:p>
          <a:p>
            <a:r>
              <a:rPr lang="en-US" dirty="0" smtClean="0"/>
              <a:t>It has a bad effect on many species, causing their numbers to decline. Fish and other aquatic animals may begin to die.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marietta.edu/~biol/biomes/images/mangroves/florida_eutrophication_753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228600"/>
            <a:ext cx="8458200" cy="6343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The Nitrogen Cycle Illustrated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11125"/>
            <a:ext cx="7772400" cy="67468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Decomposition stage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Decomposer </a:t>
            </a:r>
            <a:r>
              <a:rPr lang="en-US" dirty="0"/>
              <a:t>bacteria decay dead organisms. They break down the proteins in the </a:t>
            </a:r>
            <a:r>
              <a:rPr lang="en-US" dirty="0" smtClean="0"/>
              <a:t>dead organisms </a:t>
            </a:r>
            <a:r>
              <a:rPr lang="en-US" dirty="0"/>
              <a:t>to produce ammonium. </a:t>
            </a:r>
            <a:endParaRPr lang="en-US" dirty="0" smtClean="0"/>
          </a:p>
          <a:p>
            <a:r>
              <a:rPr lang="en-US" dirty="0" smtClean="0"/>
              <a:t>Other </a:t>
            </a:r>
            <a:r>
              <a:rPr lang="en-US" dirty="0"/>
              <a:t>bacteria in the soil convert ammonium into nitrites. </a:t>
            </a:r>
            <a:r>
              <a:rPr lang="en-US" dirty="0" smtClean="0"/>
              <a:t>Another type </a:t>
            </a:r>
            <a:r>
              <a:rPr lang="en-US" dirty="0"/>
              <a:t>of bacteria convert the nitrites into nitrates, becoming available again for plant use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Denitrification</a:t>
            </a:r>
            <a:r>
              <a:rPr lang="en-US" dirty="0" smtClean="0"/>
              <a:t> stage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smtClean="0"/>
              <a:t>of the nitrates in the soil is converted back into free nitrogen gas by certain bacteria called denitrifying bacteria. This returns nitrogen to the atmosphere.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organic substance- </a:t>
            </a:r>
            <a:r>
              <a:rPr lang="en-US" dirty="0" smtClean="0"/>
              <a:t>compound that always contains carbon and hydrogen atoms, and often</a:t>
            </a:r>
            <a:r>
              <a:rPr lang="en-US" b="1" dirty="0" smtClean="0"/>
              <a:t> </a:t>
            </a:r>
            <a:r>
              <a:rPr lang="en-US" dirty="0" smtClean="0"/>
              <a:t>oxygen and nitrogen atoms. e.g. proteins, sugars, 	</a:t>
            </a:r>
          </a:p>
          <a:p>
            <a:pPr lvl="1"/>
            <a:r>
              <a:rPr lang="en-US" dirty="0" smtClean="0"/>
              <a:t>e.g. C</a:t>
            </a:r>
            <a:r>
              <a:rPr lang="en-US" baseline="-25000" dirty="0" smtClean="0"/>
              <a:t>6</a:t>
            </a:r>
            <a:r>
              <a:rPr lang="en-US" dirty="0" smtClean="0"/>
              <a:t>H</a:t>
            </a:r>
            <a:r>
              <a:rPr lang="en-US" baseline="-25000" dirty="0" smtClean="0"/>
              <a:t>12</a:t>
            </a:r>
            <a:r>
              <a:rPr lang="en-US" dirty="0" smtClean="0"/>
              <a:t>O</a:t>
            </a:r>
            <a:r>
              <a:rPr lang="en-US" baseline="-25000" dirty="0" smtClean="0"/>
              <a:t>2</a:t>
            </a:r>
            <a:r>
              <a:rPr lang="en-US" dirty="0" smtClean="0"/>
              <a:t>, CH</a:t>
            </a:r>
            <a:r>
              <a:rPr lang="en-US" baseline="-25000" dirty="0" smtClean="0"/>
              <a:t>4</a:t>
            </a:r>
          </a:p>
          <a:p>
            <a:r>
              <a:rPr lang="en-US" b="1" dirty="0" smtClean="0"/>
              <a:t>inorganic substance - </a:t>
            </a:r>
            <a:r>
              <a:rPr lang="en-US" dirty="0" smtClean="0"/>
              <a:t>compounds that don’t contain a combination of hydrogen and</a:t>
            </a:r>
            <a:r>
              <a:rPr lang="en-US" b="1" dirty="0" smtClean="0"/>
              <a:t> </a:t>
            </a:r>
            <a:r>
              <a:rPr lang="en-US" dirty="0" smtClean="0"/>
              <a:t>carbon.</a:t>
            </a:r>
          </a:p>
          <a:p>
            <a:pPr lvl="1"/>
            <a:r>
              <a:rPr lang="en-US" dirty="0" smtClean="0"/>
              <a:t>e.g. CO</a:t>
            </a:r>
            <a:r>
              <a:rPr lang="en-US" baseline="-25000" dirty="0" smtClean="0"/>
              <a:t>2</a:t>
            </a:r>
            <a:r>
              <a:rPr lang="en-US" dirty="0" smtClean="0"/>
              <a:t> , H</a:t>
            </a:r>
            <a:r>
              <a:rPr lang="en-US" baseline="-25000" dirty="0" smtClean="0"/>
              <a:t>2</a:t>
            </a:r>
            <a:r>
              <a:rPr lang="en-US" dirty="0" smtClean="0"/>
              <a:t>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 -questions, p. 69, # 1 - 4 and p. 71, # 3,4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Oxygen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Oxygen </a:t>
            </a:r>
            <a:r>
              <a:rPr lang="en-US" dirty="0"/>
              <a:t>is cycled between the atmosphere and living (biotic) things. Oxygen is used in </a:t>
            </a:r>
            <a:r>
              <a:rPr lang="en-US" dirty="0" smtClean="0"/>
              <a:t>the process </a:t>
            </a:r>
            <a:r>
              <a:rPr lang="en-US" dirty="0"/>
              <a:t>of cellular respiration by both plants and animals. Carbon is released in the form of CO</a:t>
            </a:r>
            <a:r>
              <a:rPr lang="en-US" baseline="-25000" dirty="0"/>
              <a:t>2 </a:t>
            </a:r>
            <a:r>
              <a:rPr lang="en-US" dirty="0"/>
              <a:t>as </a:t>
            </a:r>
            <a:r>
              <a:rPr lang="en-US" dirty="0" smtClean="0"/>
              <a:t>a waste </a:t>
            </a:r>
            <a:r>
              <a:rPr lang="en-US" dirty="0"/>
              <a:t>product of this reaction.</a:t>
            </a:r>
          </a:p>
          <a:p>
            <a:r>
              <a:rPr lang="en-US" dirty="0"/>
              <a:t>Plants take in the inorganic gas CO</a:t>
            </a:r>
            <a:r>
              <a:rPr lang="en-US" baseline="-25000" dirty="0"/>
              <a:t>2</a:t>
            </a:r>
            <a:r>
              <a:rPr lang="en-US" dirty="0"/>
              <a:t> and use it in the process of photosynthesis to make </a:t>
            </a:r>
            <a:r>
              <a:rPr lang="en-US" dirty="0" smtClean="0"/>
              <a:t>organic sugars </a:t>
            </a:r>
            <a:r>
              <a:rPr lang="en-US" dirty="0"/>
              <a:t>such as glucose, 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12</a:t>
            </a:r>
            <a:r>
              <a:rPr lang="en-US" dirty="0"/>
              <a:t>O</a:t>
            </a:r>
            <a:r>
              <a:rPr lang="en-US" baseline="-25000" dirty="0"/>
              <a:t>6</a:t>
            </a:r>
            <a:r>
              <a:rPr lang="en-US" dirty="0"/>
              <a:t>. Oxygen is released as a waste product of the </a:t>
            </a:r>
            <a:r>
              <a:rPr lang="en-US" dirty="0" smtClean="0"/>
              <a:t>photosynthesis reaction</a:t>
            </a:r>
            <a:r>
              <a:rPr lang="en-US" dirty="0"/>
              <a:t>.</a:t>
            </a:r>
          </a:p>
          <a:p>
            <a:r>
              <a:rPr lang="en-US" dirty="0"/>
              <a:t>The reactions of cellular respiration and photosynthesis are reciprocals of each other. </a:t>
            </a:r>
            <a:r>
              <a:rPr lang="en-US" dirty="0" smtClean="0"/>
              <a:t>The reactants </a:t>
            </a:r>
            <a:r>
              <a:rPr lang="en-US" dirty="0"/>
              <a:t>of one reaction are the products of the other reaction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43000" y="1828800"/>
          <a:ext cx="7315200" cy="277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315200"/>
              </a:tblGrid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Photosynthesis: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CO</a:t>
                      </a:r>
                      <a:r>
                        <a:rPr lang="pt-BR" sz="2800" baseline="-25000" dirty="0" smtClean="0"/>
                        <a:t>2 </a:t>
                      </a:r>
                      <a:r>
                        <a:rPr lang="pt-BR" sz="2800" dirty="0" smtClean="0"/>
                        <a:t>(g) + H</a:t>
                      </a:r>
                      <a:r>
                        <a:rPr lang="pt-BR" sz="2800" baseline="-25000" dirty="0" smtClean="0"/>
                        <a:t>2</a:t>
                      </a:r>
                      <a:r>
                        <a:rPr lang="pt-BR" sz="2800" dirty="0" smtClean="0"/>
                        <a:t>O (l) </a:t>
                      </a:r>
                      <a:r>
                        <a:rPr lang="pt-BR" sz="2800" dirty="0" smtClean="0">
                          <a:latin typeface="Arial"/>
                          <a:cs typeface="Arial"/>
                        </a:rPr>
                        <a:t>→</a:t>
                      </a:r>
                      <a:r>
                        <a:rPr lang="pt-BR" sz="2800" dirty="0" smtClean="0"/>
                        <a:t> C</a:t>
                      </a:r>
                      <a:r>
                        <a:rPr lang="pt-BR" sz="2800" baseline="-25000" dirty="0" smtClean="0"/>
                        <a:t>6</a:t>
                      </a:r>
                      <a:r>
                        <a:rPr lang="pt-BR" sz="2800" dirty="0" smtClean="0"/>
                        <a:t>H</a:t>
                      </a:r>
                      <a:r>
                        <a:rPr lang="pt-BR" sz="2800" baseline="-25000" dirty="0" smtClean="0"/>
                        <a:t>12</a:t>
                      </a:r>
                      <a:r>
                        <a:rPr lang="pt-BR" sz="2800" dirty="0" smtClean="0"/>
                        <a:t>O</a:t>
                      </a:r>
                      <a:r>
                        <a:rPr lang="pt-BR" sz="2800" baseline="-25000" dirty="0" smtClean="0"/>
                        <a:t>6</a:t>
                      </a:r>
                      <a:r>
                        <a:rPr lang="pt-BR" sz="2800" dirty="0" smtClean="0"/>
                        <a:t> (s) + O</a:t>
                      </a:r>
                      <a:r>
                        <a:rPr lang="pt-BR" sz="2800" baseline="-25000" dirty="0" smtClean="0"/>
                        <a:t>2</a:t>
                      </a:r>
                      <a:r>
                        <a:rPr lang="pt-BR" sz="2800" dirty="0" smtClean="0"/>
                        <a:t> (g)</a:t>
                      </a:r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Cellular Respiration: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2800" dirty="0" smtClean="0"/>
                        <a:t>C</a:t>
                      </a:r>
                      <a:r>
                        <a:rPr lang="pt-BR" sz="2800" baseline="-25000" dirty="0" smtClean="0"/>
                        <a:t>6</a:t>
                      </a:r>
                      <a:r>
                        <a:rPr lang="pt-BR" sz="2800" dirty="0" smtClean="0"/>
                        <a:t>H</a:t>
                      </a:r>
                      <a:r>
                        <a:rPr lang="pt-BR" sz="2800" baseline="-25000" dirty="0" smtClean="0"/>
                        <a:t>12</a:t>
                      </a:r>
                      <a:r>
                        <a:rPr lang="pt-BR" sz="2800" dirty="0" smtClean="0"/>
                        <a:t>O</a:t>
                      </a:r>
                      <a:r>
                        <a:rPr lang="pt-BR" sz="2800" baseline="-25000" dirty="0" smtClean="0"/>
                        <a:t>6</a:t>
                      </a:r>
                      <a:r>
                        <a:rPr lang="pt-BR" sz="2800" dirty="0" smtClean="0"/>
                        <a:t> (s) + O</a:t>
                      </a:r>
                      <a:r>
                        <a:rPr lang="pt-BR" sz="2800" baseline="-25000" dirty="0" smtClean="0"/>
                        <a:t>2</a:t>
                      </a:r>
                      <a:r>
                        <a:rPr lang="pt-BR" sz="2800" dirty="0" smtClean="0"/>
                        <a:t> (g) </a:t>
                      </a:r>
                      <a:r>
                        <a:rPr lang="pt-BR" sz="2800" dirty="0" smtClean="0">
                          <a:latin typeface="Arial"/>
                          <a:cs typeface="Arial"/>
                        </a:rPr>
                        <a:t>→</a:t>
                      </a:r>
                      <a:r>
                        <a:rPr lang="pt-BR" sz="2800" dirty="0" smtClean="0"/>
                        <a:t> CO</a:t>
                      </a:r>
                      <a:r>
                        <a:rPr lang="pt-BR" sz="2800" baseline="-25000" dirty="0" smtClean="0"/>
                        <a:t>2</a:t>
                      </a:r>
                      <a:r>
                        <a:rPr lang="pt-BR" sz="2800" dirty="0" smtClean="0"/>
                        <a:t> (g) + H</a:t>
                      </a:r>
                      <a:r>
                        <a:rPr lang="pt-BR" sz="2800" baseline="-25000" dirty="0" smtClean="0"/>
                        <a:t>2</a:t>
                      </a:r>
                      <a:r>
                        <a:rPr lang="pt-BR" sz="2800" dirty="0" smtClean="0"/>
                        <a:t>O (g)</a:t>
                      </a:r>
                      <a:endParaRPr lang="en-US" sz="2800" dirty="0" smtClean="0"/>
                    </a:p>
                    <a:p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C</a:t>
            </a:r>
            <a:r>
              <a:rPr lang="pt-BR" baseline="-25000" dirty="0"/>
              <a:t>6</a:t>
            </a:r>
            <a:r>
              <a:rPr lang="pt-BR" dirty="0"/>
              <a:t>H</a:t>
            </a:r>
            <a:r>
              <a:rPr lang="pt-BR" baseline="-25000" dirty="0"/>
              <a:t>12</a:t>
            </a:r>
            <a:r>
              <a:rPr lang="pt-BR" dirty="0"/>
              <a:t>O</a:t>
            </a:r>
            <a:r>
              <a:rPr lang="pt-BR" baseline="-25000" dirty="0"/>
              <a:t>6</a:t>
            </a:r>
            <a:r>
              <a:rPr lang="pt-BR" dirty="0"/>
              <a:t> (s) + O</a:t>
            </a:r>
            <a:r>
              <a:rPr lang="pt-BR" baseline="-25000" dirty="0"/>
              <a:t>2</a:t>
            </a:r>
            <a:r>
              <a:rPr lang="pt-BR" dirty="0"/>
              <a:t> (g) </a:t>
            </a:r>
            <a:r>
              <a:rPr lang="pt-BR" dirty="0" smtClean="0">
                <a:latin typeface="Arial"/>
                <a:cs typeface="Arial"/>
              </a:rPr>
              <a:t>→ </a:t>
            </a:r>
            <a:r>
              <a:rPr lang="pt-BR" dirty="0" smtClean="0"/>
              <a:t>CO</a:t>
            </a:r>
            <a:r>
              <a:rPr lang="pt-BR" baseline="-25000" dirty="0" smtClean="0"/>
              <a:t>2</a:t>
            </a:r>
            <a:r>
              <a:rPr lang="pt-BR" dirty="0" smtClean="0"/>
              <a:t> </a:t>
            </a:r>
            <a:r>
              <a:rPr lang="pt-BR" dirty="0"/>
              <a:t>(g) + H</a:t>
            </a:r>
            <a:r>
              <a:rPr lang="pt-BR" baseline="-25000" dirty="0"/>
              <a:t>2</a:t>
            </a:r>
            <a:r>
              <a:rPr lang="pt-BR" dirty="0"/>
              <a:t>O (g</a:t>
            </a:r>
            <a:r>
              <a:rPr lang="pt-BR" dirty="0" smtClean="0"/>
              <a:t>)</a:t>
            </a:r>
            <a:endParaRPr lang="pt-B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81000" y="2286000"/>
          <a:ext cx="8153400" cy="36876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/>
                <a:gridCol w="2819400"/>
                <a:gridCol w="31242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Reaction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Reactants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Products</a:t>
                      </a:r>
                      <a:endParaRPr lang="en-US" dirty="0"/>
                    </a:p>
                  </a:txBody>
                  <a:tcPr/>
                </a:tc>
              </a:tr>
              <a:tr h="15237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Photosynthesis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Carbon dioxide + water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CO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dirty="0" smtClean="0"/>
                        <a:t> + H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dirty="0" smtClean="0"/>
                        <a:t>O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glucose sugar + oxygen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</a:t>
                      </a:r>
                      <a:r>
                        <a:rPr lang="en-US" sz="2000" baseline="-25000" dirty="0" smtClean="0"/>
                        <a:t>6</a:t>
                      </a:r>
                      <a:r>
                        <a:rPr lang="en-US" sz="2000" dirty="0" smtClean="0"/>
                        <a:t>H</a:t>
                      </a:r>
                      <a:r>
                        <a:rPr lang="en-US" sz="2000" baseline="-25000" dirty="0" smtClean="0"/>
                        <a:t>12</a:t>
                      </a:r>
                      <a:r>
                        <a:rPr lang="en-US" sz="2000" dirty="0" smtClean="0"/>
                        <a:t>O</a:t>
                      </a:r>
                      <a:r>
                        <a:rPr lang="en-US" sz="2000" baseline="-25000" dirty="0" smtClean="0"/>
                        <a:t>6</a:t>
                      </a:r>
                      <a:r>
                        <a:rPr lang="en-US" sz="2000" dirty="0" smtClean="0"/>
                        <a:t> + O</a:t>
                      </a:r>
                      <a:r>
                        <a:rPr lang="en-US" sz="2000" baseline="-25000" dirty="0" smtClean="0"/>
                        <a:t>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15237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Respiration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glucose sugar + oxygen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</a:t>
                      </a:r>
                      <a:r>
                        <a:rPr lang="en-US" sz="2000" baseline="-25000" dirty="0" smtClean="0"/>
                        <a:t>6</a:t>
                      </a:r>
                      <a:r>
                        <a:rPr lang="en-US" sz="2000" dirty="0" smtClean="0"/>
                        <a:t>H</a:t>
                      </a:r>
                      <a:r>
                        <a:rPr lang="en-US" sz="2000" baseline="-25000" dirty="0" smtClean="0"/>
                        <a:t>12</a:t>
                      </a:r>
                      <a:r>
                        <a:rPr lang="en-US" sz="2000" dirty="0" smtClean="0"/>
                        <a:t>O</a:t>
                      </a:r>
                      <a:r>
                        <a:rPr lang="en-US" sz="2000" baseline="-25000" dirty="0" smtClean="0"/>
                        <a:t>6</a:t>
                      </a:r>
                      <a:r>
                        <a:rPr lang="en-US" sz="2000" dirty="0" smtClean="0"/>
                        <a:t> + O</a:t>
                      </a:r>
                      <a:r>
                        <a:rPr lang="en-US" sz="2000" baseline="-25000" dirty="0" smtClean="0"/>
                        <a:t>2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Carbon dioxide + water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CO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dirty="0" smtClean="0"/>
                        <a:t> + H</a:t>
                      </a:r>
                      <a:r>
                        <a:rPr lang="en-US" sz="2000" baseline="-25000" dirty="0" smtClean="0"/>
                        <a:t>2</a:t>
                      </a:r>
                      <a:r>
                        <a:rPr lang="en-US" sz="2000" dirty="0" smtClean="0"/>
                        <a:t>O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Human Impact on the Oxygen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Deforestation </a:t>
            </a:r>
            <a:r>
              <a:rPr lang="en-US" dirty="0"/>
              <a:t>is the major impact by man. Trees are the earth’s largest oxygen </a:t>
            </a:r>
            <a:r>
              <a:rPr lang="en-US" dirty="0" smtClean="0"/>
              <a:t>– producing plants</a:t>
            </a:r>
            <a:r>
              <a:rPr lang="en-US" dirty="0"/>
              <a:t>. Plants give off O</a:t>
            </a:r>
            <a:r>
              <a:rPr lang="en-US" baseline="-25000" dirty="0"/>
              <a:t>2</a:t>
            </a:r>
            <a:r>
              <a:rPr lang="en-US" dirty="0"/>
              <a:t> to the atmosphere through photosynthesis. The destruction of forests </a:t>
            </a:r>
            <a:r>
              <a:rPr lang="en-US" dirty="0" smtClean="0"/>
              <a:t>lowers the </a:t>
            </a:r>
            <a:r>
              <a:rPr lang="en-US" dirty="0"/>
              <a:t>amount of CO</a:t>
            </a:r>
            <a:r>
              <a:rPr lang="en-US" baseline="-25000" dirty="0"/>
              <a:t>2 </a:t>
            </a:r>
            <a:r>
              <a:rPr lang="en-US" dirty="0"/>
              <a:t>which is being converted into O</a:t>
            </a:r>
            <a:r>
              <a:rPr lang="en-US" baseline="-25000" dirty="0"/>
              <a:t>2</a:t>
            </a:r>
            <a:r>
              <a:rPr lang="en-US" dirty="0"/>
              <a:t>. The reduction in trees is a one of the </a:t>
            </a:r>
            <a:r>
              <a:rPr lang="en-US" dirty="0" smtClean="0"/>
              <a:t>contributing factors </a:t>
            </a:r>
            <a:r>
              <a:rPr lang="en-US" dirty="0"/>
              <a:t>to global warming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Your Turn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 </a:t>
            </a:r>
            <a:r>
              <a:rPr lang="en-US" b="1" dirty="0" smtClean="0"/>
              <a:t>Case Study : The Effects of Deforestation on Cycling</a:t>
            </a:r>
          </a:p>
          <a:p>
            <a:r>
              <a:rPr lang="en-US" dirty="0" smtClean="0"/>
              <a:t>p. 72 - 73 do items (b) - (g). 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smtClean="0"/>
              <a:t>p. 73, # 1 - 3.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The Biomes of Canada (read pp. 88 - 92)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Biome </a:t>
            </a:r>
            <a:r>
              <a:rPr lang="en-US" dirty="0"/>
              <a:t>- a collection of ecosystems that are similar or related </a:t>
            </a:r>
            <a:r>
              <a:rPr lang="en-US" dirty="0" smtClean="0"/>
              <a:t>to </a:t>
            </a:r>
            <a:r>
              <a:rPr lang="en-US" dirty="0"/>
              <a:t>each </a:t>
            </a:r>
            <a:r>
              <a:rPr lang="en-US" dirty="0" smtClean="0"/>
              <a:t>other, </a:t>
            </a:r>
            <a:r>
              <a:rPr lang="en-US" dirty="0"/>
              <a:t>usually by </a:t>
            </a:r>
            <a:r>
              <a:rPr lang="en-US" dirty="0" smtClean="0"/>
              <a:t>the types </a:t>
            </a:r>
            <a:r>
              <a:rPr lang="en-US" dirty="0"/>
              <a:t>of plants present in the area.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There are 4 biomes present in Canada: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1</a:t>
            </a:r>
            <a:r>
              <a:rPr lang="en-US" dirty="0"/>
              <a:t>. Tundra</a:t>
            </a:r>
          </a:p>
          <a:p>
            <a:r>
              <a:rPr lang="en-US" dirty="0"/>
              <a:t>2, Boreal Forest</a:t>
            </a:r>
          </a:p>
          <a:p>
            <a:r>
              <a:rPr lang="en-US" dirty="0"/>
              <a:t>3. Temperate Deciduous Forest</a:t>
            </a:r>
          </a:p>
          <a:p>
            <a:r>
              <a:rPr lang="en-US" dirty="0"/>
              <a:t>4. </a:t>
            </a:r>
            <a:r>
              <a:rPr lang="en-US" dirty="0" smtClean="0"/>
              <a:t>Grasslands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Tundra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p. 88 - Know Table 1, p. 89</a:t>
            </a:r>
          </a:p>
          <a:p>
            <a:r>
              <a:rPr lang="en-US" dirty="0" smtClean="0"/>
              <a:t>Also:</a:t>
            </a:r>
          </a:p>
          <a:p>
            <a:r>
              <a:rPr lang="en-US" dirty="0" smtClean="0"/>
              <a:t>- permafrost and active layer</a:t>
            </a:r>
          </a:p>
          <a:p>
            <a:r>
              <a:rPr lang="en-US" dirty="0" smtClean="0"/>
              <a:t>- why no trees </a:t>
            </a:r>
            <a:r>
              <a:rPr lang="en-US" dirty="0"/>
              <a:t>g</a:t>
            </a:r>
            <a:r>
              <a:rPr lang="en-US" dirty="0" smtClean="0"/>
              <a:t>row there</a:t>
            </a:r>
          </a:p>
          <a:p>
            <a:r>
              <a:rPr lang="en-US" dirty="0" smtClean="0"/>
              <a:t>- dominant plants?</a:t>
            </a:r>
          </a:p>
          <a:p>
            <a:r>
              <a:rPr lang="en-US" dirty="0" smtClean="0"/>
              <a:t>- why slow decomposition rate?</a:t>
            </a:r>
          </a:p>
          <a:p>
            <a:r>
              <a:rPr lang="en-US" dirty="0" smtClean="0"/>
              <a:t>- why few animal species are present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Boreal Forest Biome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- </a:t>
            </a:r>
            <a:r>
              <a:rPr lang="en-US" dirty="0"/>
              <a:t>know </a:t>
            </a:r>
            <a:r>
              <a:rPr lang="en-US" b="1" dirty="0"/>
              <a:t>table 2, p. 90</a:t>
            </a:r>
          </a:p>
          <a:p>
            <a:r>
              <a:rPr lang="en-US" dirty="0"/>
              <a:t>- Also:</a:t>
            </a:r>
          </a:p>
          <a:p>
            <a:r>
              <a:rPr lang="en-US" dirty="0"/>
              <a:t>- dominant plants : conifers ( needle - leafed trees which produce cones) </a:t>
            </a:r>
            <a:r>
              <a:rPr lang="en-US" dirty="0" err="1"/>
              <a:t>eg</a:t>
            </a:r>
            <a:r>
              <a:rPr lang="en-US" dirty="0"/>
              <a:t>. spruce, </a:t>
            </a:r>
            <a:r>
              <a:rPr lang="en-US" dirty="0" err="1" smtClean="0"/>
              <a:t>fir,pine</a:t>
            </a:r>
            <a:r>
              <a:rPr lang="en-US" dirty="0"/>
              <a:t>.</a:t>
            </a:r>
          </a:p>
          <a:p>
            <a:r>
              <a:rPr lang="en-US" b="1" dirty="0"/>
              <a:t>p. 89 - makes up 80% of forests in Canada</a:t>
            </a:r>
          </a:p>
          <a:p>
            <a:r>
              <a:rPr lang="en-US" dirty="0"/>
              <a:t>- explain why soils are acidic here</a:t>
            </a:r>
          </a:p>
          <a:p>
            <a:r>
              <a:rPr lang="en-US" dirty="0"/>
              <a:t>- explain how conifers are adapted to the extreme climate here</a:t>
            </a:r>
          </a:p>
          <a:p>
            <a:r>
              <a:rPr lang="en-US" b="1" dirty="0"/>
              <a:t>p. 90 - explain why food available in this to animals living in the lower layer of this biome </a:t>
            </a:r>
            <a:r>
              <a:rPr lang="en-US" b="1" dirty="0" smtClean="0"/>
              <a:t>is </a:t>
            </a:r>
            <a:r>
              <a:rPr lang="en-US" dirty="0" smtClean="0"/>
              <a:t>limited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Carbon Cycle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carbon is the main atom of all living things. In inorganic form it mainly exists as carbon </a:t>
            </a:r>
            <a:r>
              <a:rPr lang="en-US" dirty="0" smtClean="0"/>
              <a:t>dioxide gas </a:t>
            </a:r>
            <a:r>
              <a:rPr lang="en-US" dirty="0"/>
              <a:t>in the air. CO</a:t>
            </a:r>
            <a:r>
              <a:rPr lang="en-US" baseline="-25000" dirty="0"/>
              <a:t>2</a:t>
            </a:r>
            <a:r>
              <a:rPr lang="en-US" dirty="0"/>
              <a:t> is also dissolved in sea water.</a:t>
            </a:r>
          </a:p>
          <a:p>
            <a:r>
              <a:rPr lang="en-US" dirty="0" smtClean="0"/>
              <a:t> </a:t>
            </a:r>
            <a:r>
              <a:rPr lang="en-US" dirty="0"/>
              <a:t>plants use carbon during photosynthesis to make carbohydrates. This takes carbon from </a:t>
            </a:r>
            <a:r>
              <a:rPr lang="en-US" dirty="0" smtClean="0"/>
              <a:t>its inorganic </a:t>
            </a:r>
            <a:r>
              <a:rPr lang="en-US" dirty="0"/>
              <a:t>state and transforms it into organic compounds. This carbon then gets passed up </a:t>
            </a:r>
            <a:r>
              <a:rPr lang="en-US" dirty="0" smtClean="0"/>
              <a:t>the food </a:t>
            </a:r>
            <a:r>
              <a:rPr lang="en-US" dirty="0"/>
              <a:t>chain</a:t>
            </a:r>
          </a:p>
          <a:p>
            <a:r>
              <a:rPr lang="en-US" dirty="0" smtClean="0"/>
              <a:t> </a:t>
            </a:r>
            <a:r>
              <a:rPr lang="en-US" dirty="0"/>
              <a:t>carbon is returned to its inorganic state when organisms digest food to get energy. </a:t>
            </a:r>
            <a:r>
              <a:rPr lang="en-US" dirty="0" smtClean="0"/>
              <a:t>Consumers use </a:t>
            </a:r>
            <a:r>
              <a:rPr lang="en-US" dirty="0"/>
              <a:t>sugars in a cell reaction process called cellular respiration. 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6866" name="Picture 2" descr="NitrogenCycle.jpg image by MohsinShah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57200"/>
            <a:ext cx="8388050" cy="55340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Temperate Deciduous Biome: pp. 91 - 92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b="1" dirty="0" smtClean="0"/>
              <a:t>p</a:t>
            </a:r>
            <a:r>
              <a:rPr lang="en-US" b="1" dirty="0"/>
              <a:t>. 93 - know Table 3, p. 92</a:t>
            </a:r>
          </a:p>
          <a:p>
            <a:r>
              <a:rPr lang="en-US" b="1" dirty="0"/>
              <a:t>p. 91 - know where its located</a:t>
            </a:r>
          </a:p>
          <a:p>
            <a:r>
              <a:rPr lang="en-US" b="1" dirty="0"/>
              <a:t>p. 91 - why is there faster decomposition here than in the Boreal?</a:t>
            </a:r>
          </a:p>
          <a:p>
            <a:r>
              <a:rPr lang="en-US" b="1" dirty="0"/>
              <a:t>p. 91 - Why do more plants grow under the large trees of this biome than in the Boreal?</a:t>
            </a:r>
          </a:p>
          <a:p>
            <a:r>
              <a:rPr lang="en-US" b="1" dirty="0"/>
              <a:t>p. 91 - Why can the temperate deciduous forest support more many more animals than </a:t>
            </a:r>
            <a:r>
              <a:rPr lang="en-US" b="1" dirty="0" smtClean="0"/>
              <a:t>the </a:t>
            </a:r>
            <a:r>
              <a:rPr lang="en-US" dirty="0" smtClean="0"/>
              <a:t>Boreal </a:t>
            </a:r>
            <a:r>
              <a:rPr lang="en-US" dirty="0"/>
              <a:t>forest?</a:t>
            </a:r>
          </a:p>
          <a:p>
            <a:r>
              <a:rPr lang="en-US" b="1" dirty="0"/>
              <a:t>p. 91 - Describe the layers present in the temperate deciduous forest. Compare this to </a:t>
            </a:r>
            <a:r>
              <a:rPr lang="en-US" b="1" dirty="0" smtClean="0"/>
              <a:t>the </a:t>
            </a:r>
            <a:r>
              <a:rPr lang="en-US" dirty="0" smtClean="0"/>
              <a:t>Boreal </a:t>
            </a:r>
            <a:r>
              <a:rPr lang="en-US" dirty="0"/>
              <a:t>Forest.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Grassland Biome: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/>
              <a:t>p. 91 - Why does the temperate deciduous forest contains greater biodiversity than the Boreal</a:t>
            </a:r>
          </a:p>
          <a:p>
            <a:r>
              <a:rPr lang="en-US" dirty="0"/>
              <a:t>forest?</a:t>
            </a:r>
          </a:p>
          <a:p>
            <a:r>
              <a:rPr lang="en-US" b="1" dirty="0" smtClean="0"/>
              <a:t>p</a:t>
            </a:r>
            <a:r>
              <a:rPr lang="en-US" b="1" dirty="0"/>
              <a:t>. 93 - know Table 4</a:t>
            </a:r>
          </a:p>
          <a:p>
            <a:r>
              <a:rPr lang="en-US" b="1" dirty="0"/>
              <a:t>p. 92 - Grasslands are at a similar latitude as the Temperate deciduous forests but are </a:t>
            </a:r>
            <a:r>
              <a:rPr lang="en-US" b="1" dirty="0" smtClean="0"/>
              <a:t>different </a:t>
            </a:r>
            <a:r>
              <a:rPr lang="en-US" dirty="0" smtClean="0"/>
              <a:t>in </a:t>
            </a:r>
            <a:r>
              <a:rPr lang="en-US" dirty="0"/>
              <a:t>terms of their dominant plants. Explain why.</a:t>
            </a:r>
          </a:p>
          <a:p>
            <a:r>
              <a:rPr lang="en-US" b="1" dirty="0"/>
              <a:t>p. 92 - Explain why trees don’t tend to grow on the grasslands.</a:t>
            </a:r>
          </a:p>
          <a:p>
            <a:r>
              <a:rPr lang="en-US" b="1" dirty="0"/>
              <a:t>p. 92 - Explain why the grassland soil is the most fertile soil in the world.</a:t>
            </a:r>
          </a:p>
          <a:p>
            <a:r>
              <a:rPr lang="en-US" b="1" dirty="0"/>
              <a:t>p. 92 - Explain why the biodiversity of grasslands is low in comparison to the </a:t>
            </a:r>
            <a:r>
              <a:rPr lang="en-US" b="1" dirty="0" smtClean="0"/>
              <a:t>Temperate </a:t>
            </a:r>
            <a:r>
              <a:rPr lang="en-US" dirty="0" smtClean="0"/>
              <a:t>Deciduous </a:t>
            </a:r>
            <a:r>
              <a:rPr lang="en-US" dirty="0"/>
              <a:t>forest and the Boreal forest.</a:t>
            </a:r>
          </a:p>
          <a:p>
            <a:r>
              <a:rPr lang="pt-BR" b="1" dirty="0" smtClean="0"/>
              <a:t>DO</a:t>
            </a:r>
            <a:r>
              <a:rPr lang="pt-BR" b="1" dirty="0"/>
              <a:t>: questions, p. 93 - # 1 - 5, 8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Cellular respiration requires oxygen. This reaction releases energy to the body and gives off inorganic carbon dioxide to the air. </a:t>
            </a:r>
          </a:p>
          <a:p>
            <a:r>
              <a:rPr lang="en-US" dirty="0" smtClean="0"/>
              <a:t>Decomposer organisms also release carbon dioxide to the air</a:t>
            </a:r>
          </a:p>
          <a:p>
            <a:r>
              <a:rPr lang="en-US" dirty="0" smtClean="0"/>
              <a:t> some carbon has become buried as coal. This carbon is locked away out of circulation unless humans release it by burning fossil fuels (gas, oil, coal). </a:t>
            </a:r>
          </a:p>
          <a:p>
            <a:r>
              <a:rPr lang="en-US" dirty="0" smtClean="0"/>
              <a:t>These fossil fuel deposits, the ocean and </a:t>
            </a:r>
            <a:r>
              <a:rPr lang="en-US" dirty="0" err="1" smtClean="0"/>
              <a:t>boglands</a:t>
            </a:r>
            <a:r>
              <a:rPr lang="en-US" dirty="0" smtClean="0"/>
              <a:t> are huge reservoirs of carbon which are released slowly to the atmosphere.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windows2universe.org/earth/climate/images/carboncycle_s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28600"/>
            <a:ext cx="6353175" cy="6353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Human Impact on the Carbon Cycle;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the </a:t>
            </a:r>
            <a:r>
              <a:rPr lang="en-US" dirty="0"/>
              <a:t>level of CO</a:t>
            </a:r>
            <a:r>
              <a:rPr lang="en-US" baseline="-25000" dirty="0"/>
              <a:t>2</a:t>
            </a:r>
            <a:r>
              <a:rPr lang="en-US" dirty="0"/>
              <a:t> in the atmosphere is rising quickly way beyond normal levels. This is due to:</a:t>
            </a:r>
          </a:p>
          <a:p>
            <a:r>
              <a:rPr lang="en-US" dirty="0"/>
              <a:t>1. carbon released from natural reservoirs faster than normal due to burning of fossil </a:t>
            </a:r>
            <a:r>
              <a:rPr lang="en-US" dirty="0" smtClean="0"/>
              <a:t>fuels, burning </a:t>
            </a:r>
            <a:r>
              <a:rPr lang="en-US" dirty="0"/>
              <a:t>forests.</a:t>
            </a:r>
          </a:p>
          <a:p>
            <a:r>
              <a:rPr lang="en-US" dirty="0"/>
              <a:t>2. less CO</a:t>
            </a:r>
            <a:r>
              <a:rPr lang="en-US" baseline="-25000" dirty="0"/>
              <a:t>2</a:t>
            </a:r>
            <a:r>
              <a:rPr lang="en-US" dirty="0"/>
              <a:t> being removed due to removal of plants to clear land for agriculture, </a:t>
            </a:r>
            <a:r>
              <a:rPr lang="en-US" dirty="0" smtClean="0"/>
              <a:t>forestry or </a:t>
            </a:r>
            <a:r>
              <a:rPr lang="en-US" dirty="0"/>
              <a:t>building.</a:t>
            </a:r>
          </a:p>
          <a:p>
            <a:r>
              <a:rPr lang="en-US" dirty="0"/>
              <a:t>The result has been global warming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Warming</a:t>
            </a:r>
            <a:endParaRPr lang="en-US" dirty="0"/>
          </a:p>
        </p:txBody>
      </p:sp>
      <p:pic>
        <p:nvPicPr>
          <p:cNvPr id="34818" name="Picture 2" descr="http://buckeyepsych.files.wordpress.com/2009/11/global_warmin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1524000"/>
            <a:ext cx="3810000" cy="4991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5844" name="Picture 4" descr="http://healthandenergy.com/images/Scientists,%20frogs,%20and%20global%20warming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457200"/>
            <a:ext cx="6934200" cy="61991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838200" y="2438400"/>
            <a:ext cx="7010400" cy="1905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8200" y="4343400"/>
            <a:ext cx="7010400" cy="1981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/>
              <a:t>global warming - </a:t>
            </a:r>
            <a:r>
              <a:rPr lang="en-US" dirty="0"/>
              <a:t>a warming trend in our climate caused by excess greenhouse gases </a:t>
            </a:r>
            <a:r>
              <a:rPr lang="en-US" dirty="0" smtClean="0"/>
              <a:t>such as </a:t>
            </a:r>
            <a:r>
              <a:rPr lang="en-US" dirty="0"/>
              <a:t>carbon dioxide.</a:t>
            </a:r>
          </a:p>
          <a:p>
            <a:r>
              <a:rPr lang="en-US" b="1" dirty="0"/>
              <a:t>Greenhouse gas </a:t>
            </a:r>
            <a:r>
              <a:rPr lang="en-US" dirty="0"/>
              <a:t>- any atmospheric gas that traps heat and adds to the greenhouse effect.</a:t>
            </a:r>
          </a:p>
          <a:p>
            <a:pPr lvl="1"/>
            <a:r>
              <a:rPr lang="en-US" dirty="0"/>
              <a:t>e.g. carbon dioxide.</a:t>
            </a:r>
          </a:p>
          <a:p>
            <a:r>
              <a:rPr lang="en-US" dirty="0"/>
              <a:t>CO</a:t>
            </a:r>
            <a:r>
              <a:rPr lang="en-US" baseline="-25000" dirty="0"/>
              <a:t>2</a:t>
            </a:r>
            <a:r>
              <a:rPr lang="en-US" dirty="0"/>
              <a:t> in the atmosphere provides a </a:t>
            </a:r>
            <a:r>
              <a:rPr lang="en-US" dirty="0" smtClean="0"/>
              <a:t>natural “</a:t>
            </a:r>
            <a:r>
              <a:rPr lang="en-US" dirty="0"/>
              <a:t>greenhouse effect”. It traps reflected solar </a:t>
            </a:r>
            <a:r>
              <a:rPr lang="en-US" dirty="0" smtClean="0"/>
              <a:t>energy and </a:t>
            </a:r>
            <a:r>
              <a:rPr lang="en-US" dirty="0"/>
              <a:t>warms the earth. However, since humans have increased the amount of CO</a:t>
            </a:r>
            <a:r>
              <a:rPr lang="en-US" baseline="-25000" dirty="0"/>
              <a:t>2</a:t>
            </a:r>
            <a:r>
              <a:rPr lang="en-US" dirty="0"/>
              <a:t> in the </a:t>
            </a:r>
            <a:r>
              <a:rPr lang="en-US" dirty="0" smtClean="0"/>
              <a:t>atmosphere, we </a:t>
            </a:r>
            <a:r>
              <a:rPr lang="en-US" dirty="0"/>
              <a:t>are causing too much heat to be trapped and it is changing our weather patterns and climate. </a:t>
            </a:r>
            <a:r>
              <a:rPr lang="en-US" dirty="0" smtClean="0"/>
              <a:t>The average </a:t>
            </a:r>
            <a:r>
              <a:rPr lang="en-US" dirty="0"/>
              <a:t>global temperature is rising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2730</TotalTime>
  <Words>1807</Words>
  <Application>Microsoft Office PowerPoint</Application>
  <PresentationFormat>On-screen Show (4:3)</PresentationFormat>
  <Paragraphs>123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Office Theme</vt:lpstr>
      <vt:lpstr> The Cycling of Matter </vt:lpstr>
      <vt:lpstr>Slide 2</vt:lpstr>
      <vt:lpstr>Carbon Cycle</vt:lpstr>
      <vt:lpstr>Slide 4</vt:lpstr>
      <vt:lpstr>Slide 5</vt:lpstr>
      <vt:lpstr>Human Impact on the Carbon Cycle; </vt:lpstr>
      <vt:lpstr>Global Warming</vt:lpstr>
      <vt:lpstr>Slide 8</vt:lpstr>
      <vt:lpstr>Slide 9</vt:lpstr>
      <vt:lpstr>Your Turn</vt:lpstr>
      <vt:lpstr>The Nitrogen Cycle</vt:lpstr>
      <vt:lpstr>Slide 12</vt:lpstr>
      <vt:lpstr>Man’s Impact on the Nitrogen Cycle; </vt:lpstr>
      <vt:lpstr>Slide 14</vt:lpstr>
      <vt:lpstr>Slide 15</vt:lpstr>
      <vt:lpstr>Slide 16</vt:lpstr>
      <vt:lpstr>Slide 17</vt:lpstr>
      <vt:lpstr>Decomposition stage </vt:lpstr>
      <vt:lpstr>Denitrification stage</vt:lpstr>
      <vt:lpstr>Your Turn</vt:lpstr>
      <vt:lpstr>The Oxygen Cycle</vt:lpstr>
      <vt:lpstr>Slide 22</vt:lpstr>
      <vt:lpstr>Slide 23</vt:lpstr>
      <vt:lpstr>Human Impact on the Oxygen Cycle</vt:lpstr>
      <vt:lpstr>Your Turn</vt:lpstr>
      <vt:lpstr>The Biomes of Canada (read pp. 88 - 92)</vt:lpstr>
      <vt:lpstr>There are 4 biomes present in Canada:</vt:lpstr>
      <vt:lpstr>Tundra</vt:lpstr>
      <vt:lpstr>Boreal Forest Biome</vt:lpstr>
      <vt:lpstr>Slide 30</vt:lpstr>
      <vt:lpstr>Temperate Deciduous Biome: pp. 91 - 92</vt:lpstr>
      <vt:lpstr>Grassland Biome: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The Cycling of Matter </dc:title>
  <dc:creator>student</dc:creator>
  <cp:lastModifiedBy>eneary</cp:lastModifiedBy>
  <cp:revision>153</cp:revision>
  <dcterms:created xsi:type="dcterms:W3CDTF">2010-10-25T16:57:56Z</dcterms:created>
  <dcterms:modified xsi:type="dcterms:W3CDTF">2010-11-01T14:18:53Z</dcterms:modified>
</cp:coreProperties>
</file>