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7" r:id="rId4"/>
    <p:sldId id="273" r:id="rId5"/>
    <p:sldId id="276" r:id="rId6"/>
    <p:sldId id="258" r:id="rId7"/>
    <p:sldId id="277" r:id="rId8"/>
    <p:sldId id="278" r:id="rId9"/>
    <p:sldId id="259" r:id="rId10"/>
    <p:sldId id="305" r:id="rId11"/>
    <p:sldId id="306" r:id="rId12"/>
    <p:sldId id="307" r:id="rId13"/>
    <p:sldId id="308" r:id="rId14"/>
    <p:sldId id="315" r:id="rId15"/>
    <p:sldId id="309" r:id="rId16"/>
    <p:sldId id="310" r:id="rId17"/>
    <p:sldId id="311" r:id="rId18"/>
    <p:sldId id="312" r:id="rId19"/>
    <p:sldId id="313" r:id="rId20"/>
    <p:sldId id="314" r:id="rId21"/>
    <p:sldId id="275" r:id="rId22"/>
    <p:sldId id="260" r:id="rId23"/>
    <p:sldId id="261" r:id="rId24"/>
    <p:sldId id="264" r:id="rId25"/>
    <p:sldId id="280" r:id="rId26"/>
    <p:sldId id="282" r:id="rId27"/>
    <p:sldId id="283" r:id="rId28"/>
    <p:sldId id="284" r:id="rId29"/>
    <p:sldId id="279" r:id="rId30"/>
    <p:sldId id="263" r:id="rId31"/>
    <p:sldId id="286" r:id="rId32"/>
    <p:sldId id="281" r:id="rId33"/>
    <p:sldId id="288" r:id="rId34"/>
    <p:sldId id="289" r:id="rId35"/>
    <p:sldId id="290" r:id="rId36"/>
    <p:sldId id="291" r:id="rId37"/>
    <p:sldId id="292" r:id="rId38"/>
    <p:sldId id="293" r:id="rId39"/>
    <p:sldId id="294" r:id="rId40"/>
    <p:sldId id="265" r:id="rId41"/>
    <p:sldId id="285" r:id="rId42"/>
    <p:sldId id="266" r:id="rId43"/>
    <p:sldId id="267" r:id="rId44"/>
    <p:sldId id="295" r:id="rId45"/>
    <p:sldId id="302" r:id="rId46"/>
    <p:sldId id="296" r:id="rId47"/>
    <p:sldId id="316" r:id="rId48"/>
    <p:sldId id="297" r:id="rId49"/>
    <p:sldId id="298" r:id="rId50"/>
    <p:sldId id="299" r:id="rId51"/>
    <p:sldId id="303" r:id="rId52"/>
    <p:sldId id="300" r:id="rId53"/>
    <p:sldId id="301" r:id="rId54"/>
    <p:sldId id="304" r:id="rId55"/>
    <p:sldId id="317" r:id="rId56"/>
    <p:sldId id="318" r:id="rId57"/>
    <p:sldId id="287" r:id="rId58"/>
    <p:sldId id="268" r:id="rId59"/>
    <p:sldId id="269" r:id="rId60"/>
    <p:sldId id="262" r:id="rId61"/>
    <p:sldId id="270" r:id="rId62"/>
    <p:sldId id="271" r:id="rId63"/>
    <p:sldId id="272" r:id="rId6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42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B65A26-7A18-48B5-A6D8-51E2AC3D6FEC}" type="datetimeFigureOut">
              <a:rPr lang="en-US" smtClean="0"/>
              <a:pPr/>
              <a:t>10/19/2011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72211-35C2-40F3-A396-1B959B9E39A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B65A26-7A18-48B5-A6D8-51E2AC3D6FEC}" type="datetimeFigureOut">
              <a:rPr lang="en-US" smtClean="0"/>
              <a:pPr/>
              <a:t>10/19/2011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72211-35C2-40F3-A396-1B959B9E39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B65A26-7A18-48B5-A6D8-51E2AC3D6FEC}" type="datetimeFigureOut">
              <a:rPr lang="en-US" smtClean="0"/>
              <a:pPr/>
              <a:t>10/19/2011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72211-35C2-40F3-A396-1B959B9E39A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B65A26-7A18-48B5-A6D8-51E2AC3D6FEC}" type="datetimeFigureOut">
              <a:rPr lang="en-US" smtClean="0"/>
              <a:pPr/>
              <a:t>10/19/2011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72211-35C2-40F3-A396-1B959B9E39A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B65A26-7A18-48B5-A6D8-51E2AC3D6FEC}" type="datetimeFigureOut">
              <a:rPr lang="en-US" smtClean="0"/>
              <a:pPr/>
              <a:t>10/19/2011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72211-35C2-40F3-A396-1B959B9E39A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B65A26-7A18-48B5-A6D8-51E2AC3D6FEC}" type="datetimeFigureOut">
              <a:rPr lang="en-US" smtClean="0"/>
              <a:pPr/>
              <a:t>10/19/2011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372211-35C2-40F3-A396-1B959B9E39A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B65A26-7A18-48B5-A6D8-51E2AC3D6FEC}" type="datetimeFigureOut">
              <a:rPr lang="en-US" smtClean="0"/>
              <a:pPr/>
              <a:t>10/19/2011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372211-35C2-40F3-A396-1B959B9E39A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B65A26-7A18-48B5-A6D8-51E2AC3D6FEC}" type="datetimeFigureOut">
              <a:rPr lang="en-US" smtClean="0"/>
              <a:pPr/>
              <a:t>10/19/2011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372211-35C2-40F3-A396-1B959B9E39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65A26-7A18-48B5-A6D8-51E2AC3D6FEC}" type="datetimeFigureOut">
              <a:rPr lang="en-US" smtClean="0"/>
              <a:pPr/>
              <a:t>10/19/2011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372211-35C2-40F3-A396-1B959B9E39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65A26-7A18-48B5-A6D8-51E2AC3D6FEC}" type="datetimeFigureOut">
              <a:rPr lang="en-US" smtClean="0"/>
              <a:pPr/>
              <a:t>10/19/2011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372211-35C2-40F3-A396-1B959B9E39A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65A26-7A18-48B5-A6D8-51E2AC3D6FEC}" type="datetimeFigureOut">
              <a:rPr lang="en-US" smtClean="0"/>
              <a:pPr/>
              <a:t>10/19/2011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372211-35C2-40F3-A396-1B959B9E39A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65A26-7A18-48B5-A6D8-51E2AC3D6FEC}" type="datetimeFigureOut">
              <a:rPr lang="en-US" smtClean="0"/>
              <a:pPr/>
              <a:t>10/19/2011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372211-35C2-40F3-A396-1B959B9E39A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windows.ucar.edu/tour/link=/earth/climate/images/greenhouse_gasses_jpg_image.html"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h2ou.com/h2images/NitrogenCycle-lgr-F.jpg"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hyperlink" Target="http://www.unep.ch/ozone/slideshow/index.htm"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The Cycling of Matter </a:t>
            </a:r>
            <a:endParaRPr lang="en-US" dirty="0"/>
          </a:p>
        </p:txBody>
      </p:sp>
      <p:sp>
        <p:nvSpPr>
          <p:cNvPr id="5" name="Content Placeholder 4"/>
          <p:cNvSpPr>
            <a:spLocks noGrp="1"/>
          </p:cNvSpPr>
          <p:nvPr>
            <p:ph idx="1"/>
          </p:nvPr>
        </p:nvSpPr>
        <p:spPr/>
        <p:txBody>
          <a:bodyPr>
            <a:normAutofit fontScale="92500" lnSpcReduction="20000"/>
          </a:bodyPr>
          <a:lstStyle/>
          <a:p>
            <a:r>
              <a:rPr lang="en-US" dirty="0"/>
              <a:t>To understand how matter cycles through ecosystems, you must understand the cycling </a:t>
            </a:r>
            <a:r>
              <a:rPr lang="en-US" dirty="0" smtClean="0"/>
              <a:t>of organic </a:t>
            </a:r>
            <a:r>
              <a:rPr lang="en-US" dirty="0"/>
              <a:t>substances in living things. </a:t>
            </a:r>
            <a:endParaRPr lang="en-US" dirty="0" smtClean="0"/>
          </a:p>
          <a:p>
            <a:r>
              <a:rPr lang="en-US" dirty="0" smtClean="0"/>
              <a:t>The </a:t>
            </a:r>
            <a:r>
              <a:rPr lang="en-US" dirty="0"/>
              <a:t>materials stored in living things comes from a limited amount </a:t>
            </a:r>
            <a:r>
              <a:rPr lang="en-US" dirty="0" smtClean="0"/>
              <a:t>of matter</a:t>
            </a:r>
            <a:r>
              <a:rPr lang="en-US" dirty="0"/>
              <a:t>. </a:t>
            </a:r>
            <a:endParaRPr lang="en-US" dirty="0" smtClean="0"/>
          </a:p>
          <a:p>
            <a:r>
              <a:rPr lang="en-US" dirty="0" smtClean="0"/>
              <a:t>Therefore</a:t>
            </a:r>
            <a:r>
              <a:rPr lang="en-US" dirty="0"/>
              <a:t>, all matter must be recycled. This recycling of matter involves the carbon, </a:t>
            </a:r>
            <a:r>
              <a:rPr lang="en-US" dirty="0" smtClean="0"/>
              <a:t>oxygen and </a:t>
            </a:r>
            <a:r>
              <a:rPr lang="en-US" dirty="0"/>
              <a:t>nitrogen cycles as well as the role of decomposers</a:t>
            </a:r>
            <a:r>
              <a:rPr lang="en-US" dirty="0" smtClean="0"/>
              <a:t>.</a:t>
            </a:r>
          </a:p>
          <a:p>
            <a:r>
              <a:rPr lang="en-US" dirty="0" smtClean="0"/>
              <a:t> </a:t>
            </a:r>
            <a:r>
              <a:rPr lang="en-US" dirty="0"/>
              <a:t>All matter tied up in the bodies of </a:t>
            </a:r>
            <a:r>
              <a:rPr lang="en-US" dirty="0" smtClean="0"/>
              <a:t>organisms must </a:t>
            </a:r>
            <a:r>
              <a:rPr lang="en-US" dirty="0"/>
              <a:t>be decomposed and recycled.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r>
              <a:rPr lang="en-US"/>
              <a:t>Global Warming</a:t>
            </a:r>
          </a:p>
        </p:txBody>
      </p:sp>
      <p:sp>
        <p:nvSpPr>
          <p:cNvPr id="2053" name="Rectangle 5"/>
          <p:cNvSpPr>
            <a:spLocks noGrp="1" noChangeArrowheads="1"/>
          </p:cNvSpPr>
          <p:nvPr>
            <p:ph type="body" idx="1"/>
          </p:nvPr>
        </p:nvSpPr>
        <p:spPr>
          <a:xfrm>
            <a:off x="457200" y="1295400"/>
            <a:ext cx="8229600" cy="5181600"/>
          </a:xfrm>
        </p:spPr>
        <p:txBody>
          <a:bodyPr/>
          <a:lstStyle/>
          <a:p>
            <a:pPr>
              <a:lnSpc>
                <a:spcPct val="80000"/>
              </a:lnSpc>
            </a:pPr>
            <a:r>
              <a:rPr lang="en-US" sz="2400" b="1">
                <a:solidFill>
                  <a:srgbClr val="0066FF"/>
                </a:solidFill>
              </a:rPr>
              <a:t>Enhanced Global warming</a:t>
            </a:r>
            <a:r>
              <a:rPr lang="en-US" sz="2400">
                <a:solidFill>
                  <a:srgbClr val="0066FF"/>
                </a:solidFill>
              </a:rPr>
              <a:t> is the term given to describe the recent increase of the earth’s temperature as a whole. </a:t>
            </a:r>
          </a:p>
          <a:p>
            <a:pPr>
              <a:lnSpc>
                <a:spcPct val="80000"/>
              </a:lnSpc>
            </a:pPr>
            <a:r>
              <a:rPr lang="en-US" sz="2400">
                <a:solidFill>
                  <a:srgbClr val="0066FF"/>
                </a:solidFill>
              </a:rPr>
              <a:t>The earth’s weather and climate is controlled by energy from the sun, which warms the surface of the earth as it, in turn, deflects the energy back into space. </a:t>
            </a:r>
          </a:p>
          <a:p>
            <a:pPr>
              <a:lnSpc>
                <a:spcPct val="80000"/>
              </a:lnSpc>
            </a:pPr>
            <a:r>
              <a:rPr lang="en-US" sz="2400">
                <a:solidFill>
                  <a:srgbClr val="0066FF"/>
                </a:solidFill>
              </a:rPr>
              <a:t>Some of this deflected energy is retained within the atmosphere of the earth by </a:t>
            </a:r>
            <a:r>
              <a:rPr lang="en-US" sz="2400" b="1">
                <a:solidFill>
                  <a:srgbClr val="0066FF"/>
                </a:solidFill>
              </a:rPr>
              <a:t>greenhouse gases</a:t>
            </a:r>
            <a:r>
              <a:rPr lang="en-US" sz="2400">
                <a:solidFill>
                  <a:srgbClr val="0066FF"/>
                </a:solidFill>
              </a:rPr>
              <a:t> which prevent the energy from passing into space, thereby preserving heat. </a:t>
            </a:r>
          </a:p>
          <a:p>
            <a:pPr>
              <a:lnSpc>
                <a:spcPct val="80000"/>
              </a:lnSpc>
            </a:pPr>
            <a:r>
              <a:rPr lang="en-US" sz="2400">
                <a:solidFill>
                  <a:srgbClr val="0066FF"/>
                </a:solidFill>
              </a:rPr>
              <a:t>It is this process that results in the earth having a temperature which supports life. </a:t>
            </a:r>
          </a:p>
          <a:p>
            <a:pPr>
              <a:lnSpc>
                <a:spcPct val="80000"/>
              </a:lnSpc>
            </a:pPr>
            <a:r>
              <a:rPr lang="en-US" sz="2400">
                <a:solidFill>
                  <a:srgbClr val="0066FF"/>
                </a:solidFill>
              </a:rPr>
              <a:t>Global warming has occurred since the 1980's, and during this time, the seven warmest years in global meteorological history have been recorded.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 calcmode="lin" valueType="num">
                                      <p:cBhvr additive="base">
                                        <p:cTn id="7" dur="500" fill="hold"/>
                                        <p:tgtEl>
                                          <p:spTgt spid="205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3">
                                            <p:txEl>
                                              <p:pRg st="1" end="1"/>
                                            </p:txEl>
                                          </p:spTgt>
                                        </p:tgtEl>
                                        <p:attrNameLst>
                                          <p:attrName>style.visibility</p:attrName>
                                        </p:attrNameLst>
                                      </p:cBhvr>
                                      <p:to>
                                        <p:strVal val="visible"/>
                                      </p:to>
                                    </p:set>
                                    <p:anim calcmode="lin" valueType="num">
                                      <p:cBhvr additive="base">
                                        <p:cTn id="13" dur="500" fill="hold"/>
                                        <p:tgtEl>
                                          <p:spTgt spid="205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53">
                                            <p:txEl>
                                              <p:pRg st="2" end="2"/>
                                            </p:txEl>
                                          </p:spTgt>
                                        </p:tgtEl>
                                        <p:attrNameLst>
                                          <p:attrName>style.visibility</p:attrName>
                                        </p:attrNameLst>
                                      </p:cBhvr>
                                      <p:to>
                                        <p:strVal val="visible"/>
                                      </p:to>
                                    </p:set>
                                    <p:anim calcmode="lin" valueType="num">
                                      <p:cBhvr additive="base">
                                        <p:cTn id="19" dur="500" fill="hold"/>
                                        <p:tgtEl>
                                          <p:spTgt spid="205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5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53">
                                            <p:txEl>
                                              <p:pRg st="3" end="3"/>
                                            </p:txEl>
                                          </p:spTgt>
                                        </p:tgtEl>
                                        <p:attrNameLst>
                                          <p:attrName>style.visibility</p:attrName>
                                        </p:attrNameLst>
                                      </p:cBhvr>
                                      <p:to>
                                        <p:strVal val="visible"/>
                                      </p:to>
                                    </p:set>
                                    <p:anim calcmode="lin" valueType="num">
                                      <p:cBhvr additive="base">
                                        <p:cTn id="25" dur="500" fill="hold"/>
                                        <p:tgtEl>
                                          <p:spTgt spid="205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5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53">
                                            <p:txEl>
                                              <p:pRg st="4" end="4"/>
                                            </p:txEl>
                                          </p:spTgt>
                                        </p:tgtEl>
                                        <p:attrNameLst>
                                          <p:attrName>style.visibility</p:attrName>
                                        </p:attrNameLst>
                                      </p:cBhvr>
                                      <p:to>
                                        <p:strVal val="visible"/>
                                      </p:to>
                                    </p:set>
                                    <p:anim calcmode="lin" valueType="num">
                                      <p:cBhvr additive="base">
                                        <p:cTn id="31" dur="500" fill="hold"/>
                                        <p:tgtEl>
                                          <p:spTgt spid="205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5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9" name="Picture 7" descr="mpe0004l"/>
          <p:cNvPicPr>
            <a:picLocks noChangeAspect="1" noChangeArrowheads="1"/>
          </p:cNvPicPr>
          <p:nvPr/>
        </p:nvPicPr>
        <p:blipFill>
          <a:blip r:embed="rId2" cstate="print"/>
          <a:srcRect/>
          <a:stretch>
            <a:fillRect/>
          </a:stretch>
        </p:blipFill>
        <p:spPr bwMode="auto">
          <a:xfrm>
            <a:off x="2209800" y="304800"/>
            <a:ext cx="5364163" cy="6096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Global Warming</a:t>
            </a:r>
          </a:p>
        </p:txBody>
      </p:sp>
      <p:sp>
        <p:nvSpPr>
          <p:cNvPr id="4099" name="Rectangle 3"/>
          <p:cNvSpPr>
            <a:spLocks noGrp="1" noChangeArrowheads="1"/>
          </p:cNvSpPr>
          <p:nvPr>
            <p:ph type="body" idx="1"/>
          </p:nvPr>
        </p:nvSpPr>
        <p:spPr/>
        <p:txBody>
          <a:bodyPr/>
          <a:lstStyle/>
          <a:p>
            <a:r>
              <a:rPr lang="en-US" sz="2800">
                <a:solidFill>
                  <a:srgbClr val="0066FF"/>
                </a:solidFill>
              </a:rPr>
              <a:t>If the earth's warming trend continues into the next decade the earth may enter a period of climate change unlike any of the past. </a:t>
            </a:r>
          </a:p>
          <a:p>
            <a:r>
              <a:rPr lang="en-US" sz="2800">
                <a:solidFill>
                  <a:srgbClr val="0066FF"/>
                </a:solidFill>
              </a:rPr>
              <a:t>Changes in the concentration of heat-trapping gases "greenhouse gases" have played a major role, because these gases trap the heat and does not let it escape, therefore causing global warming or an increase in climate temperatures.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Global Warming</a:t>
            </a:r>
          </a:p>
        </p:txBody>
      </p:sp>
      <p:sp>
        <p:nvSpPr>
          <p:cNvPr id="5123" name="Rectangle 3"/>
          <p:cNvSpPr>
            <a:spLocks noGrp="1" noChangeArrowheads="1"/>
          </p:cNvSpPr>
          <p:nvPr>
            <p:ph type="body" idx="1"/>
          </p:nvPr>
        </p:nvSpPr>
        <p:spPr/>
        <p:txBody>
          <a:bodyPr/>
          <a:lstStyle/>
          <a:p>
            <a:r>
              <a:rPr lang="en-US" sz="2800">
                <a:solidFill>
                  <a:srgbClr val="0066FF"/>
                </a:solidFill>
              </a:rPr>
              <a:t>The three primary greenhouse gases which are responsible for this warming include carbon dioxide, methane, and nitrous oxide, all of which naturally exist in the earth’s atmosphere. </a:t>
            </a:r>
          </a:p>
          <a:p>
            <a:r>
              <a:rPr lang="en-US" sz="2800">
                <a:solidFill>
                  <a:srgbClr val="0066FF"/>
                </a:solidFill>
              </a:rPr>
              <a:t>These three gases are required in order for the natural process of temperature control to occur. </a:t>
            </a:r>
          </a:p>
          <a:p>
            <a:r>
              <a:rPr lang="en-US" sz="2800">
                <a:solidFill>
                  <a:srgbClr val="0066FF"/>
                </a:solidFill>
              </a:rPr>
              <a:t>The problems arise when there is a surplus of these gases in the atmosphere.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r.toonpool.com/user/1080/files/global_warming_santa_330115.jpg"/>
          <p:cNvPicPr>
            <a:picLocks noChangeAspect="1" noChangeArrowheads="1"/>
          </p:cNvPicPr>
          <p:nvPr/>
        </p:nvPicPr>
        <p:blipFill>
          <a:blip r:embed="rId2" cstate="print"/>
          <a:srcRect/>
          <a:stretch>
            <a:fillRect/>
          </a:stretch>
        </p:blipFill>
        <p:spPr bwMode="auto">
          <a:xfrm>
            <a:off x="685800" y="762000"/>
            <a:ext cx="7735454" cy="51054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Global Warming</a:t>
            </a:r>
          </a:p>
        </p:txBody>
      </p:sp>
      <p:sp>
        <p:nvSpPr>
          <p:cNvPr id="6147" name="Rectangle 3"/>
          <p:cNvSpPr>
            <a:spLocks noGrp="1" noChangeArrowheads="1"/>
          </p:cNvSpPr>
          <p:nvPr>
            <p:ph type="body" idx="1"/>
          </p:nvPr>
        </p:nvSpPr>
        <p:spPr/>
        <p:txBody>
          <a:bodyPr/>
          <a:lstStyle/>
          <a:p>
            <a:pPr>
              <a:lnSpc>
                <a:spcPct val="90000"/>
              </a:lnSpc>
            </a:pPr>
            <a:r>
              <a:rPr lang="en-US" sz="2400">
                <a:solidFill>
                  <a:srgbClr val="0066FF"/>
                </a:solidFill>
              </a:rPr>
              <a:t>Causes of excess greenhouse gases include: </a:t>
            </a:r>
          </a:p>
          <a:p>
            <a:pPr>
              <a:lnSpc>
                <a:spcPct val="90000"/>
              </a:lnSpc>
            </a:pPr>
            <a:r>
              <a:rPr lang="en-US" sz="2400">
                <a:solidFill>
                  <a:srgbClr val="0066FF"/>
                </a:solidFill>
              </a:rPr>
              <a:t>Carbon dioxide is released into the atmosphere by the combustion of solid waste, fossil fuels, wood and wood products. </a:t>
            </a:r>
          </a:p>
          <a:p>
            <a:pPr>
              <a:lnSpc>
                <a:spcPct val="90000"/>
              </a:lnSpc>
            </a:pPr>
            <a:r>
              <a:rPr lang="en-US" sz="2400">
                <a:solidFill>
                  <a:srgbClr val="0066FF"/>
                </a:solidFill>
              </a:rPr>
              <a:t>Methane emissions are a direct result of the production and transportation of coal, natural gas, and oil. The raising of livestock, and the decomposition of organic waste also contribute to the amount of methane emitted into the atmosphere. </a:t>
            </a:r>
          </a:p>
          <a:p>
            <a:pPr>
              <a:lnSpc>
                <a:spcPct val="90000"/>
              </a:lnSpc>
            </a:pPr>
            <a:r>
              <a:rPr lang="en-US" sz="2400">
                <a:solidFill>
                  <a:srgbClr val="0066FF"/>
                </a:solidFill>
              </a:rPr>
              <a:t>Nitrous oxide emissions are a result of agricultural and industrial activities as well as the burning of solid waste and fossil fuels. </a:t>
            </a:r>
          </a:p>
          <a:p>
            <a:pPr>
              <a:lnSpc>
                <a:spcPct val="90000"/>
              </a:lnSpc>
            </a:pPr>
            <a:endParaRPr lang="en-US" sz="2400">
              <a:solidFill>
                <a:srgbClr val="0066FF"/>
              </a:solidFill>
            </a:endParaRPr>
          </a:p>
          <a:p>
            <a:pPr>
              <a:lnSpc>
                <a:spcPct val="90000"/>
              </a:lnSpc>
            </a:pP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greenhouse_gasses">
            <a:hlinkClick r:id="rId2"/>
          </p:cNvPr>
          <p:cNvPicPr>
            <a:picLocks noChangeAspect="1" noChangeArrowheads="1"/>
          </p:cNvPicPr>
          <p:nvPr/>
        </p:nvPicPr>
        <p:blipFill>
          <a:blip r:embed="rId3" cstate="print"/>
          <a:srcRect/>
          <a:stretch>
            <a:fillRect/>
          </a:stretch>
        </p:blipFill>
        <p:spPr bwMode="auto">
          <a:xfrm>
            <a:off x="2667000" y="685800"/>
            <a:ext cx="3943350" cy="589597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Global Warming</a:t>
            </a:r>
          </a:p>
        </p:txBody>
      </p:sp>
      <p:sp>
        <p:nvSpPr>
          <p:cNvPr id="7171" name="Rectangle 3"/>
          <p:cNvSpPr>
            <a:spLocks noGrp="1" noChangeArrowheads="1"/>
          </p:cNvSpPr>
          <p:nvPr>
            <p:ph type="body" idx="1"/>
          </p:nvPr>
        </p:nvSpPr>
        <p:spPr/>
        <p:txBody>
          <a:bodyPr/>
          <a:lstStyle/>
          <a:p>
            <a:pPr>
              <a:lnSpc>
                <a:spcPct val="90000"/>
              </a:lnSpc>
            </a:pPr>
            <a:r>
              <a:rPr lang="en-US" sz="2800">
                <a:solidFill>
                  <a:srgbClr val="0066FF"/>
                </a:solidFill>
              </a:rPr>
              <a:t>There are also greenhouse gases which do not occur naturally, that are generated by human activity. Examples of these gases include; chlorofluorocarbons found in refrigeration devices, hydrofluorocarbons, and perfluorocarbons. </a:t>
            </a:r>
          </a:p>
          <a:p>
            <a:pPr>
              <a:lnSpc>
                <a:spcPct val="90000"/>
              </a:lnSpc>
            </a:pPr>
            <a:r>
              <a:rPr lang="en-US" sz="2800">
                <a:solidFill>
                  <a:srgbClr val="0066FF"/>
                </a:solidFill>
              </a:rPr>
              <a:t>Each varies in their heat trapping ability and combined with those gases originally present in the atmosphere, serve to retain a sufficiently larger amount of heat then would naturally be retained.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Global Warming</a:t>
            </a:r>
          </a:p>
        </p:txBody>
      </p:sp>
      <p:sp>
        <p:nvSpPr>
          <p:cNvPr id="8195" name="Rectangle 3"/>
          <p:cNvSpPr>
            <a:spLocks noGrp="1" noChangeArrowheads="1"/>
          </p:cNvSpPr>
          <p:nvPr>
            <p:ph type="body" idx="1"/>
          </p:nvPr>
        </p:nvSpPr>
        <p:spPr/>
        <p:txBody>
          <a:bodyPr/>
          <a:lstStyle/>
          <a:p>
            <a:pPr>
              <a:lnSpc>
                <a:spcPct val="80000"/>
              </a:lnSpc>
            </a:pPr>
            <a:r>
              <a:rPr lang="en-US" sz="2800">
                <a:solidFill>
                  <a:srgbClr val="0066FF"/>
                </a:solidFill>
              </a:rPr>
              <a:t>Many people today may be unaware of the drastic effects which global warming can have on our environment, </a:t>
            </a:r>
          </a:p>
          <a:p>
            <a:pPr>
              <a:lnSpc>
                <a:spcPct val="80000"/>
              </a:lnSpc>
            </a:pPr>
            <a:r>
              <a:rPr lang="en-US" sz="2800">
                <a:solidFill>
                  <a:srgbClr val="0066FF"/>
                </a:solidFill>
              </a:rPr>
              <a:t>These people are ignorant to the facts about this issue, and what these changes will mean to people all over the world. </a:t>
            </a:r>
          </a:p>
          <a:p>
            <a:pPr>
              <a:lnSpc>
                <a:spcPct val="80000"/>
              </a:lnSpc>
            </a:pPr>
            <a:r>
              <a:rPr lang="en-US" sz="2800">
                <a:solidFill>
                  <a:srgbClr val="0066FF"/>
                </a:solidFill>
              </a:rPr>
              <a:t>Because of the projected increase of the overall global temperature, climates around the world will likely to be affected. </a:t>
            </a:r>
          </a:p>
          <a:p>
            <a:pPr>
              <a:lnSpc>
                <a:spcPct val="80000"/>
              </a:lnSpc>
            </a:pPr>
            <a:r>
              <a:rPr lang="en-US" sz="2800">
                <a:solidFill>
                  <a:srgbClr val="0066FF"/>
                </a:solidFill>
              </a:rPr>
              <a:t>This could cause major disruptions to the environment.</a:t>
            </a:r>
          </a:p>
          <a:p>
            <a:pPr>
              <a:lnSpc>
                <a:spcPct val="80000"/>
              </a:lnSpc>
            </a:pPr>
            <a:endParaRPr lang="en-US" sz="2800">
              <a:solidFill>
                <a:srgbClr val="0066F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Global Warming</a:t>
            </a:r>
          </a:p>
        </p:txBody>
      </p:sp>
      <p:sp>
        <p:nvSpPr>
          <p:cNvPr id="9219" name="Rectangle 3"/>
          <p:cNvSpPr>
            <a:spLocks noGrp="1" noChangeArrowheads="1"/>
          </p:cNvSpPr>
          <p:nvPr>
            <p:ph type="body" idx="1"/>
          </p:nvPr>
        </p:nvSpPr>
        <p:spPr/>
        <p:txBody>
          <a:bodyPr/>
          <a:lstStyle/>
          <a:p>
            <a:pPr>
              <a:lnSpc>
                <a:spcPct val="90000"/>
              </a:lnSpc>
            </a:pPr>
            <a:r>
              <a:rPr lang="en-US" sz="2400">
                <a:solidFill>
                  <a:srgbClr val="0066FF"/>
                </a:solidFill>
              </a:rPr>
              <a:t>A major issue which is causing concern is that of our own health.</a:t>
            </a:r>
          </a:p>
          <a:p>
            <a:pPr>
              <a:lnSpc>
                <a:spcPct val="90000"/>
              </a:lnSpc>
            </a:pPr>
            <a:r>
              <a:rPr lang="en-US" sz="2400">
                <a:solidFill>
                  <a:srgbClr val="0066FF"/>
                </a:solidFill>
              </a:rPr>
              <a:t> Throughout the world, the occurrence of particular diseases and other threats to human health depend largely on the local climate. For example:</a:t>
            </a:r>
          </a:p>
          <a:p>
            <a:pPr>
              <a:lnSpc>
                <a:spcPct val="90000"/>
              </a:lnSpc>
            </a:pPr>
            <a:r>
              <a:rPr lang="en-US" sz="2400">
                <a:solidFill>
                  <a:srgbClr val="0066FF"/>
                </a:solidFill>
              </a:rPr>
              <a:t>extreme temperatures can directly cause the loss of life (although it has the greatest toll on very old and very young people), </a:t>
            </a:r>
          </a:p>
          <a:p>
            <a:pPr>
              <a:lnSpc>
                <a:spcPct val="90000"/>
              </a:lnSpc>
            </a:pPr>
            <a:r>
              <a:rPr lang="en-US" sz="2400">
                <a:solidFill>
                  <a:srgbClr val="0066FF"/>
                </a:solidFill>
              </a:rPr>
              <a:t>many severe diseases are only found in warm areas, </a:t>
            </a:r>
          </a:p>
          <a:p>
            <a:pPr>
              <a:lnSpc>
                <a:spcPct val="90000"/>
              </a:lnSpc>
            </a:pPr>
            <a:r>
              <a:rPr lang="en-US" sz="2400">
                <a:solidFill>
                  <a:srgbClr val="0066FF"/>
                </a:solidFill>
              </a:rPr>
              <a:t>and as well warmer temperatures have been shown to increase air and water pollution.</a:t>
            </a:r>
          </a:p>
          <a:p>
            <a:pPr>
              <a:lnSpc>
                <a:spcPct val="90000"/>
              </a:lnSpc>
            </a:pPr>
            <a:endParaRPr lang="en-US" sz="2400">
              <a:solidFill>
                <a:srgbClr val="0066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smtClean="0"/>
              <a:t>organic substance- </a:t>
            </a:r>
            <a:r>
              <a:rPr lang="en-US" dirty="0" smtClean="0"/>
              <a:t>compound that always contains carbon and hydrogen atoms, and often</a:t>
            </a:r>
            <a:r>
              <a:rPr lang="en-US" b="1" dirty="0" smtClean="0"/>
              <a:t> </a:t>
            </a:r>
            <a:r>
              <a:rPr lang="en-US" dirty="0" smtClean="0"/>
              <a:t>oxygen and nitrogen atoms. e.g. proteins, sugars, 	</a:t>
            </a:r>
          </a:p>
          <a:p>
            <a:pPr lvl="1"/>
            <a:r>
              <a:rPr lang="en-US" dirty="0" smtClean="0"/>
              <a:t>e.g. C</a:t>
            </a:r>
            <a:r>
              <a:rPr lang="en-US" baseline="-25000" dirty="0" smtClean="0"/>
              <a:t>6</a:t>
            </a:r>
            <a:r>
              <a:rPr lang="en-US" dirty="0" smtClean="0"/>
              <a:t>H</a:t>
            </a:r>
            <a:r>
              <a:rPr lang="en-US" baseline="-25000" dirty="0" smtClean="0"/>
              <a:t>12</a:t>
            </a:r>
            <a:r>
              <a:rPr lang="en-US" dirty="0" smtClean="0"/>
              <a:t>O</a:t>
            </a:r>
            <a:r>
              <a:rPr lang="en-US" baseline="-25000" dirty="0" smtClean="0"/>
              <a:t>2</a:t>
            </a:r>
            <a:r>
              <a:rPr lang="en-US" dirty="0" smtClean="0"/>
              <a:t>, CH</a:t>
            </a:r>
            <a:r>
              <a:rPr lang="en-US" baseline="-25000" dirty="0" smtClean="0"/>
              <a:t>4</a:t>
            </a:r>
          </a:p>
          <a:p>
            <a:r>
              <a:rPr lang="en-US" b="1" dirty="0" smtClean="0"/>
              <a:t>inorganic substance - </a:t>
            </a:r>
            <a:r>
              <a:rPr lang="en-US" dirty="0" smtClean="0"/>
              <a:t>compounds that don’t contain a combination of hydrogen and</a:t>
            </a:r>
            <a:r>
              <a:rPr lang="en-US" b="1" dirty="0" smtClean="0"/>
              <a:t> </a:t>
            </a:r>
            <a:r>
              <a:rPr lang="en-US" dirty="0" smtClean="0"/>
              <a:t>carbon.</a:t>
            </a:r>
          </a:p>
          <a:p>
            <a:pPr lvl="1"/>
            <a:r>
              <a:rPr lang="en-US" dirty="0" smtClean="0"/>
              <a:t>e.g. CO</a:t>
            </a:r>
            <a:r>
              <a:rPr lang="en-US" baseline="-25000" dirty="0" smtClean="0"/>
              <a:t>2</a:t>
            </a:r>
            <a:r>
              <a:rPr lang="en-US" dirty="0" smtClean="0"/>
              <a:t> , H</a:t>
            </a:r>
            <a:r>
              <a:rPr lang="en-US" baseline="-25000" dirty="0" smtClean="0"/>
              <a:t>2</a:t>
            </a:r>
            <a:r>
              <a:rPr lang="en-US" dirty="0" smtClean="0"/>
              <a:t>O</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Global Warming</a:t>
            </a:r>
          </a:p>
        </p:txBody>
      </p:sp>
      <p:sp>
        <p:nvSpPr>
          <p:cNvPr id="10243" name="Rectangle 3"/>
          <p:cNvSpPr>
            <a:spLocks noGrp="1" noChangeArrowheads="1"/>
          </p:cNvSpPr>
          <p:nvPr>
            <p:ph type="body" idx="1"/>
          </p:nvPr>
        </p:nvSpPr>
        <p:spPr/>
        <p:txBody>
          <a:bodyPr/>
          <a:lstStyle/>
          <a:p>
            <a:r>
              <a:rPr lang="en-US" sz="2800">
                <a:solidFill>
                  <a:srgbClr val="0066FF"/>
                </a:solidFill>
              </a:rPr>
              <a:t>Increasing temperatures may also increase the risk of infectious diseases, which only occur in warm areas, such as malaria, dengue fever, yellow fever, and encephalitis. </a:t>
            </a:r>
          </a:p>
          <a:p>
            <a:r>
              <a:rPr lang="en-US" sz="2800">
                <a:solidFill>
                  <a:srgbClr val="0066FF"/>
                </a:solidFill>
              </a:rPr>
              <a:t>These diseases which are spread by mosquitoes and other insects could become more common if warmer temperatures allowed these insects to inhabit places farther north.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p:txBody>
          <a:bodyPr/>
          <a:lstStyle/>
          <a:p>
            <a:r>
              <a:rPr lang="en-US" dirty="0" smtClean="0"/>
              <a:t> </a:t>
            </a:r>
            <a:r>
              <a:rPr lang="en-US" b="1" dirty="0" smtClean="0"/>
              <a:t>Do questions p. 65, # 1, 2, 4, 6, 7 (a) (b) (c)</a:t>
            </a:r>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Nitrogen Cycle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Nitrogen </a:t>
            </a:r>
            <a:r>
              <a:rPr lang="en-US" dirty="0"/>
              <a:t>is needed by all organisms to make proteins (tissue) and DNA. 79 % of </a:t>
            </a:r>
            <a:r>
              <a:rPr lang="en-US" dirty="0" smtClean="0"/>
              <a:t>the air </a:t>
            </a:r>
            <a:r>
              <a:rPr lang="en-US" dirty="0"/>
              <a:t>is nitrogen gas but plants and animals cannot get their own nitrogen from the air. </a:t>
            </a:r>
            <a:endParaRPr lang="en-US" dirty="0" smtClean="0"/>
          </a:p>
          <a:p>
            <a:r>
              <a:rPr lang="en-US" dirty="0" smtClean="0"/>
              <a:t>Only </a:t>
            </a:r>
            <a:r>
              <a:rPr lang="en-US" dirty="0"/>
              <a:t>plants can </a:t>
            </a:r>
            <a:r>
              <a:rPr lang="en-US" dirty="0" smtClean="0"/>
              <a:t>use inorganic </a:t>
            </a:r>
            <a:r>
              <a:rPr lang="en-US" dirty="0"/>
              <a:t>forms of nitrogen such as nitrates, NO</a:t>
            </a:r>
            <a:r>
              <a:rPr lang="en-US" baseline="-25000" dirty="0"/>
              <a:t>3 </a:t>
            </a:r>
            <a:r>
              <a:rPr lang="en-US" dirty="0"/>
              <a:t>, found in the soil or dissolved in water, and extract </a:t>
            </a:r>
            <a:r>
              <a:rPr lang="en-US" dirty="0" smtClean="0"/>
              <a:t>- the </a:t>
            </a:r>
            <a:r>
              <a:rPr lang="en-US" dirty="0"/>
              <a:t>nitrogen in them to use in making their own plant proteins. </a:t>
            </a:r>
            <a:endParaRPr lang="en-US" dirty="0" smtClean="0"/>
          </a:p>
          <a:p>
            <a:r>
              <a:rPr lang="en-US" dirty="0" smtClean="0"/>
              <a:t>All </a:t>
            </a:r>
            <a:r>
              <a:rPr lang="en-US" dirty="0"/>
              <a:t>consumers must consume </a:t>
            </a:r>
            <a:r>
              <a:rPr lang="en-US" dirty="0" smtClean="0"/>
              <a:t>other organisms </a:t>
            </a:r>
            <a:r>
              <a:rPr lang="en-US" dirty="0"/>
              <a:t>to get their proteins. </a:t>
            </a:r>
            <a:endParaRPr lang="en-US" dirty="0" smtClean="0"/>
          </a:p>
          <a:p>
            <a:r>
              <a:rPr lang="en-US" dirty="0" smtClean="0"/>
              <a:t>When </a:t>
            </a:r>
            <a:r>
              <a:rPr lang="en-US" dirty="0"/>
              <a:t>organisms die, the nitrogen present in the proteins of living </a:t>
            </a:r>
            <a:r>
              <a:rPr lang="en-US" dirty="0" smtClean="0"/>
              <a:t>things gets </a:t>
            </a:r>
            <a:r>
              <a:rPr lang="en-US" dirty="0"/>
              <a:t>recycled back into inorganic forms such as ammonia, nitrites and nitrates by the processes </a:t>
            </a:r>
            <a:r>
              <a:rPr lang="en-US" dirty="0" smtClean="0"/>
              <a:t>of decomposition </a:t>
            </a:r>
            <a:r>
              <a:rPr lang="en-US" dirty="0"/>
              <a:t>and </a:t>
            </a:r>
            <a:r>
              <a:rPr lang="en-US" dirty="0" err="1"/>
              <a:t>denitrification</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r>
              <a:rPr lang="en-US" dirty="0"/>
              <a:t>Nitrogen - fixation stage</a:t>
            </a:r>
          </a:p>
          <a:p>
            <a:r>
              <a:rPr lang="en-US" dirty="0"/>
              <a:t>nitrogen fixation - the process of converting free atmospheric nitrogen into nitrates.</a:t>
            </a:r>
          </a:p>
          <a:p>
            <a:r>
              <a:rPr lang="en-US" dirty="0"/>
              <a:t>Nitrogen gas in the atmosphere gets converted into nitrates, NO</a:t>
            </a:r>
            <a:r>
              <a:rPr lang="en-US" baseline="-25000" dirty="0"/>
              <a:t>3</a:t>
            </a:r>
            <a:r>
              <a:rPr lang="en-US" dirty="0"/>
              <a:t> . These are absorbed by the </a:t>
            </a:r>
            <a:r>
              <a:rPr lang="en-US" dirty="0" smtClean="0"/>
              <a:t>- roots </a:t>
            </a:r>
            <a:r>
              <a:rPr lang="en-US" dirty="0"/>
              <a:t>of plants. This can occur in two ways:</a:t>
            </a:r>
          </a:p>
          <a:p>
            <a:r>
              <a:rPr lang="en-US" dirty="0"/>
              <a:t>(1) lightning in the atmosphere - causes nitrogen in the air to react with oxygen </a:t>
            </a:r>
            <a:r>
              <a:rPr lang="en-US" dirty="0" smtClean="0"/>
              <a:t>to form </a:t>
            </a:r>
            <a:r>
              <a:rPr lang="en-US" dirty="0"/>
              <a:t>nitrates.</a:t>
            </a:r>
          </a:p>
          <a:p>
            <a:r>
              <a:rPr lang="en-US" dirty="0"/>
              <a:t>(2) Nitrogen - fixing bacteria - give off nitrates as a waste product. Some </a:t>
            </a:r>
            <a:r>
              <a:rPr lang="en-US" dirty="0" smtClean="0"/>
              <a:t>nitrogen fixing bacteria are free - living but many live in the roots of certain plants called legumes. They supply the legume plants with a steady supply of nitrogen in return for shelter in the roots and food. Legumes include beans, alfalfa and clover - type plants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Man’s Impact on the Nitrogen Cycle;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a:t>
            </a:r>
            <a:r>
              <a:rPr lang="en-US" dirty="0"/>
              <a:t>are adding extra nitrogen to many environments in the form of fertilizers and </a:t>
            </a:r>
            <a:r>
              <a:rPr lang="en-US" dirty="0" smtClean="0"/>
              <a:t>pollution wastes </a:t>
            </a:r>
            <a:r>
              <a:rPr lang="en-US" dirty="0"/>
              <a:t>from many industries. </a:t>
            </a:r>
            <a:endParaRPr lang="en-US" dirty="0" smtClean="0"/>
          </a:p>
          <a:p>
            <a:r>
              <a:rPr lang="en-US" dirty="0" smtClean="0"/>
              <a:t>Human </a:t>
            </a:r>
            <a:r>
              <a:rPr lang="en-US" dirty="0"/>
              <a:t>sewage is often released into rivers with little </a:t>
            </a:r>
            <a:r>
              <a:rPr lang="en-US" dirty="0" smtClean="0"/>
              <a:t>treatment(e.g. Montreal </a:t>
            </a:r>
            <a:r>
              <a:rPr lang="en-US" dirty="0"/>
              <a:t>into the St. Lawrence River) and act as fertilizer. </a:t>
            </a:r>
            <a:endParaRPr lang="en-US" dirty="0" smtClean="0"/>
          </a:p>
          <a:p>
            <a:r>
              <a:rPr lang="en-US" dirty="0" smtClean="0"/>
              <a:t>Normally</a:t>
            </a:r>
            <a:r>
              <a:rPr lang="en-US" dirty="0"/>
              <a:t>, there is a balanced amount </a:t>
            </a:r>
            <a:r>
              <a:rPr lang="en-US" dirty="0" smtClean="0"/>
              <a:t>of nitrate </a:t>
            </a:r>
            <a:r>
              <a:rPr lang="en-US" dirty="0"/>
              <a:t>in an aquatic ecosystem. However, in areas near agricultural lands where lots of fertilizers </a:t>
            </a:r>
            <a:r>
              <a:rPr lang="en-US" dirty="0" smtClean="0"/>
              <a:t>are used</a:t>
            </a:r>
            <a:r>
              <a:rPr lang="en-US" dirty="0"/>
              <a:t>, runoff into rivers have caused the levels of nitrate in lakes to get too high. </a:t>
            </a: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this causes a process called </a:t>
            </a:r>
            <a:r>
              <a:rPr lang="en-US" b="1" dirty="0" err="1" smtClean="0"/>
              <a:t>eutrophication</a:t>
            </a:r>
            <a:r>
              <a:rPr lang="en-US" b="1" dirty="0" smtClean="0"/>
              <a:t> - </a:t>
            </a:r>
            <a:r>
              <a:rPr lang="en-US" dirty="0" smtClean="0"/>
              <a:t>pollution making a lake richer in nutrients. </a:t>
            </a:r>
          </a:p>
          <a:p>
            <a:r>
              <a:rPr lang="en-US" dirty="0" smtClean="0"/>
              <a:t>If the level of nitrate gets too high,</a:t>
            </a:r>
            <a:r>
              <a:rPr lang="en-US" b="1" dirty="0" smtClean="0"/>
              <a:t> </a:t>
            </a:r>
            <a:r>
              <a:rPr lang="en-US" dirty="0" smtClean="0"/>
              <a:t>an algal bloom can occur. This is where the algae population grows out of control, </a:t>
            </a:r>
            <a:r>
              <a:rPr lang="en-US" dirty="0" err="1" smtClean="0"/>
              <a:t>scumming</a:t>
            </a:r>
            <a:r>
              <a:rPr lang="en-US" dirty="0" smtClean="0"/>
              <a:t> over much of the lake’s surface. </a:t>
            </a:r>
          </a:p>
          <a:p>
            <a:r>
              <a:rPr lang="en-US" dirty="0" smtClean="0"/>
              <a:t>The algae, too many in number, block much of the light from reaching other plants growing underwater. </a:t>
            </a:r>
          </a:p>
          <a:p>
            <a:r>
              <a:rPr lang="en-US" dirty="0" smtClean="0"/>
              <a:t>Also, when the algae die, the decomposer bacteria in the water have lots of food. This causes their population to increase.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All this extra decomposition uses up much of the dissolved oxygen in the water. This is very unhealthy to the ecosystem. </a:t>
            </a:r>
          </a:p>
          <a:p>
            <a:r>
              <a:rPr lang="en-US" dirty="0" smtClean="0"/>
              <a:t>It has a bad effect on many species, causing their numbers to decline. Fish and other aquatic animals may begin to die.</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arietta.edu/~biol/biomes/images/mangroves/florida_eutrophication_7536.jpg"/>
          <p:cNvPicPr>
            <a:picLocks noChangeAspect="1" noChangeArrowheads="1"/>
          </p:cNvPicPr>
          <p:nvPr/>
        </p:nvPicPr>
        <p:blipFill>
          <a:blip r:embed="rId2" cstate="print"/>
          <a:srcRect/>
          <a:stretch>
            <a:fillRect/>
          </a:stretch>
        </p:blipFill>
        <p:spPr bwMode="auto">
          <a:xfrm>
            <a:off x="457200" y="228600"/>
            <a:ext cx="8458200" cy="634365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The Nitrogen Cycle Illustrated">
            <a:hlinkClick r:id="rId2"/>
          </p:cNvPr>
          <p:cNvPicPr>
            <a:picLocks noChangeAspect="1" noChangeArrowheads="1"/>
          </p:cNvPicPr>
          <p:nvPr/>
        </p:nvPicPr>
        <p:blipFill>
          <a:blip r:embed="rId3" cstate="print"/>
          <a:srcRect/>
          <a:stretch>
            <a:fillRect/>
          </a:stretch>
        </p:blipFill>
        <p:spPr bwMode="auto">
          <a:xfrm>
            <a:off x="609600" y="111125"/>
            <a:ext cx="7772400" cy="674687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6866" name="Picture 2" descr="NitrogenCycle.jpg image by MohsinShah11"/>
          <p:cNvPicPr>
            <a:picLocks noChangeAspect="1" noChangeArrowheads="1"/>
          </p:cNvPicPr>
          <p:nvPr/>
        </p:nvPicPr>
        <p:blipFill>
          <a:blip r:embed="rId2" cstate="print"/>
          <a:srcRect/>
          <a:stretch>
            <a:fillRect/>
          </a:stretch>
        </p:blipFill>
        <p:spPr bwMode="auto">
          <a:xfrm>
            <a:off x="228600" y="457200"/>
            <a:ext cx="8388050" cy="553402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Cycle</a:t>
            </a:r>
            <a:endParaRPr lang="en-US" dirty="0"/>
          </a:p>
        </p:txBody>
      </p:sp>
      <p:sp>
        <p:nvSpPr>
          <p:cNvPr id="3" name="Content Placeholder 2"/>
          <p:cNvSpPr>
            <a:spLocks noGrp="1"/>
          </p:cNvSpPr>
          <p:nvPr>
            <p:ph idx="1"/>
          </p:nvPr>
        </p:nvSpPr>
        <p:spPr/>
        <p:txBody>
          <a:bodyPr>
            <a:normAutofit fontScale="85000" lnSpcReduction="10000"/>
          </a:bodyPr>
          <a:lstStyle/>
          <a:p>
            <a:r>
              <a:rPr lang="en-US" dirty="0"/>
              <a:t>carbon is the main atom of all living things. In inorganic form it mainly exists as carbon </a:t>
            </a:r>
            <a:r>
              <a:rPr lang="en-US" dirty="0" smtClean="0"/>
              <a:t>dioxide gas </a:t>
            </a:r>
            <a:r>
              <a:rPr lang="en-US" dirty="0"/>
              <a:t>in the air. CO</a:t>
            </a:r>
            <a:r>
              <a:rPr lang="en-US" baseline="-25000" dirty="0"/>
              <a:t>2</a:t>
            </a:r>
            <a:r>
              <a:rPr lang="en-US" dirty="0"/>
              <a:t> is also dissolved in sea water.</a:t>
            </a:r>
          </a:p>
          <a:p>
            <a:r>
              <a:rPr lang="en-US" dirty="0" smtClean="0"/>
              <a:t> </a:t>
            </a:r>
            <a:r>
              <a:rPr lang="en-US" dirty="0"/>
              <a:t>plants use carbon during photosynthesis to make carbohydrates. This takes carbon from </a:t>
            </a:r>
            <a:r>
              <a:rPr lang="en-US" dirty="0" smtClean="0"/>
              <a:t>its inorganic </a:t>
            </a:r>
            <a:r>
              <a:rPr lang="en-US" dirty="0"/>
              <a:t>state and transforms it into organic compounds. This carbon then gets passed up </a:t>
            </a:r>
            <a:r>
              <a:rPr lang="en-US" dirty="0" smtClean="0"/>
              <a:t>the food </a:t>
            </a:r>
            <a:r>
              <a:rPr lang="en-US" dirty="0"/>
              <a:t>chain</a:t>
            </a:r>
          </a:p>
          <a:p>
            <a:r>
              <a:rPr lang="en-US" dirty="0" smtClean="0"/>
              <a:t> </a:t>
            </a:r>
            <a:r>
              <a:rPr lang="en-US" dirty="0"/>
              <a:t>carbon is returned to its inorganic state when organisms digest food to get energy. </a:t>
            </a:r>
            <a:r>
              <a:rPr lang="en-US" dirty="0" smtClean="0"/>
              <a:t>Consumers use </a:t>
            </a:r>
            <a:r>
              <a:rPr lang="en-US" dirty="0"/>
              <a:t>sugars in a cell reaction process called cellular respiration. </a:t>
            </a: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Decomposition stage</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Decomposer </a:t>
            </a:r>
            <a:r>
              <a:rPr lang="en-US" dirty="0"/>
              <a:t>bacteria decay dead organisms. They break down the proteins in the </a:t>
            </a:r>
            <a:r>
              <a:rPr lang="en-US" dirty="0" smtClean="0"/>
              <a:t>dead organisms </a:t>
            </a:r>
            <a:r>
              <a:rPr lang="en-US" dirty="0"/>
              <a:t>to produce ammonium. </a:t>
            </a:r>
            <a:endParaRPr lang="en-US" dirty="0" smtClean="0"/>
          </a:p>
          <a:p>
            <a:r>
              <a:rPr lang="en-US" dirty="0" smtClean="0"/>
              <a:t>Other </a:t>
            </a:r>
            <a:r>
              <a:rPr lang="en-US" dirty="0"/>
              <a:t>bacteria in the soil convert ammonium into nitrites. </a:t>
            </a:r>
            <a:r>
              <a:rPr lang="en-US" dirty="0" smtClean="0"/>
              <a:t>Another type </a:t>
            </a:r>
            <a:r>
              <a:rPr lang="en-US" dirty="0"/>
              <a:t>of bacteria convert the nitrites into nitrates, becoming available again for plant use</a:t>
            </a:r>
            <a:r>
              <a:rPr lang="en-US" dirty="0" smtClean="0"/>
              <a:t>.</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Denitrification</a:t>
            </a:r>
            <a:r>
              <a:rPr lang="en-US" dirty="0" smtClean="0"/>
              <a:t> stage</a:t>
            </a:r>
            <a:endParaRPr lang="en-US" dirty="0"/>
          </a:p>
        </p:txBody>
      </p:sp>
      <p:sp>
        <p:nvSpPr>
          <p:cNvPr id="3" name="Content Placeholder 2"/>
          <p:cNvSpPr>
            <a:spLocks noGrp="1"/>
          </p:cNvSpPr>
          <p:nvPr>
            <p:ph idx="1"/>
          </p:nvPr>
        </p:nvSpPr>
        <p:spPr/>
        <p:txBody>
          <a:bodyPr/>
          <a:lstStyle/>
          <a:p>
            <a:r>
              <a:rPr lang="en-US" dirty="0" smtClean="0"/>
              <a:t>Some of the nitrates in the soil is converted back into free nitrogen gas by certain bacteria called denitrifying bacteria. This returns nitrogen to the atmosphere.</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p:txBody>
          <a:bodyPr/>
          <a:lstStyle/>
          <a:p>
            <a:r>
              <a:rPr lang="en-US" b="1" dirty="0" smtClean="0"/>
              <a:t>Do -questions, p. 69, # 1 - 4 and p. 71, # 3,4</a:t>
            </a:r>
            <a:endParaRPr lang="en-US"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lstStyle/>
          <a:p>
            <a:r>
              <a:rPr lang="en-US" dirty="0" smtClean="0"/>
              <a:t>Explain why nitrogen is important to organisms.</a:t>
            </a:r>
          </a:p>
          <a:p>
            <a:endParaRPr lang="en-US" dirty="0" smtClean="0"/>
          </a:p>
          <a:p>
            <a:r>
              <a:rPr lang="en-US" dirty="0" smtClean="0"/>
              <a:t>Organisms require nitrogen to produce proteins and nucleic acids.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lstStyle/>
          <a:p>
            <a:r>
              <a:rPr lang="en-US" dirty="0" smtClean="0"/>
              <a:t>Nitrogen must be converted to nitrates before it can be used by organisms</a:t>
            </a:r>
          </a:p>
          <a:p>
            <a:r>
              <a:rPr lang="en-US" dirty="0" smtClean="0"/>
              <a:t>If the soil lacks nitrogen – fixing bacteria this it has few nitrates for the plants to take in</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p:txBody>
          <a:bodyPr/>
          <a:lstStyle/>
          <a:p>
            <a:r>
              <a:rPr lang="en-US" dirty="0" smtClean="0"/>
              <a:t>The bacteria convert nitrogen to nitrates from the plants and the plants provide sugar from photosynthesis for bacteria</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6</a:t>
            </a:r>
            <a:endParaRPr lang="en-US" dirty="0"/>
          </a:p>
        </p:txBody>
      </p:sp>
      <p:sp>
        <p:nvSpPr>
          <p:cNvPr id="3" name="Content Placeholder 2"/>
          <p:cNvSpPr>
            <a:spLocks noGrp="1"/>
          </p:cNvSpPr>
          <p:nvPr>
            <p:ph idx="1"/>
          </p:nvPr>
        </p:nvSpPr>
        <p:spPr/>
        <p:txBody>
          <a:bodyPr/>
          <a:lstStyle/>
          <a:p>
            <a:r>
              <a:rPr lang="en-US" dirty="0" smtClean="0"/>
              <a:t>Aerating lawn exposes denitrifying bacteria to oxygen and so reduces the breakdown of nitrates to nitrogen.</a:t>
            </a:r>
          </a:p>
          <a:p>
            <a:r>
              <a:rPr lang="en-US" dirty="0" smtClean="0"/>
              <a:t>The soil is able to retain the nitrates that would otherwise be lost</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10</a:t>
            </a:r>
            <a:endParaRPr lang="en-US" dirty="0"/>
          </a:p>
        </p:txBody>
      </p:sp>
      <p:sp>
        <p:nvSpPr>
          <p:cNvPr id="3" name="Content Placeholder 2"/>
          <p:cNvSpPr>
            <a:spLocks noGrp="1"/>
          </p:cNvSpPr>
          <p:nvPr>
            <p:ph idx="1"/>
          </p:nvPr>
        </p:nvSpPr>
        <p:spPr/>
        <p:txBody>
          <a:bodyPr/>
          <a:lstStyle/>
          <a:p>
            <a:r>
              <a:rPr lang="en-US" dirty="0" smtClean="0"/>
              <a:t>Clover grows in the older lawns because of the abundance of denitrifying bacteria.  The bacteria in clover roots would benefit the lawn by providing more nitrates.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lstStyle/>
          <a:p>
            <a:r>
              <a:rPr lang="en-US" dirty="0" smtClean="0"/>
              <a:t>Algae blooms occur in spring as a result of spring runoff containing nitrates and nitrites</a:t>
            </a:r>
          </a:p>
          <a:p>
            <a:endParaRPr lang="en-US" dirty="0" smtClean="0"/>
          </a:p>
          <a:p>
            <a:r>
              <a:rPr lang="en-US" dirty="0" smtClean="0"/>
              <a:t>Algae blooms promote an increase in herbivorous plankton and other organisms that can eat plankton.  When the algae die the resulting increase in decomposers can cause oxygen depletion that can kill fish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p:txBody>
          <a:bodyPr/>
          <a:lstStyle/>
          <a:p>
            <a:r>
              <a:rPr lang="en-US" dirty="0" smtClean="0"/>
              <a:t>High nitrate levels </a:t>
            </a:r>
            <a:r>
              <a:rPr lang="en-US" smtClean="0"/>
              <a:t>in drinking </a:t>
            </a:r>
            <a:r>
              <a:rPr lang="en-US" dirty="0" smtClean="0"/>
              <a:t>water can pose a problem for infants because their stomachs are not a s acidic as those of adults.  Bacteria that convert nitrates to nitrites  in the intestines and enter an infants less acidic stomach.  The nitrates can inter the blood stream and bind to the hemoglobin.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Cellular respiration requires oxygen. This reaction releases energy to the body and gives off inorganic carbon dioxide to the air. </a:t>
            </a:r>
          </a:p>
          <a:p>
            <a:r>
              <a:rPr lang="en-US" dirty="0" smtClean="0"/>
              <a:t>Decomposer organisms also release carbon dioxide to the air</a:t>
            </a:r>
          </a:p>
          <a:p>
            <a:r>
              <a:rPr lang="en-US" dirty="0" smtClean="0"/>
              <a:t> some carbon has become buried as coal. This carbon is locked away out of circulation unless humans release it by burning fossil fuels (gas, oil, coal). </a:t>
            </a:r>
          </a:p>
          <a:p>
            <a:r>
              <a:rPr lang="en-US" dirty="0" smtClean="0"/>
              <a:t>These fossil fuel deposits, the ocean and </a:t>
            </a:r>
            <a:r>
              <a:rPr lang="en-US" dirty="0" err="1" smtClean="0"/>
              <a:t>boglands</a:t>
            </a:r>
            <a:r>
              <a:rPr lang="en-US" dirty="0" smtClean="0"/>
              <a:t> are huge reservoirs of carbon which are released slowly to the atmosphere.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Oxygen Cycle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Oxygen </a:t>
            </a:r>
            <a:r>
              <a:rPr lang="en-US" dirty="0"/>
              <a:t>is cycled between the atmosphere and living (biotic) things. Oxygen is used in </a:t>
            </a:r>
            <a:r>
              <a:rPr lang="en-US" dirty="0" smtClean="0"/>
              <a:t>the process </a:t>
            </a:r>
            <a:r>
              <a:rPr lang="en-US" dirty="0"/>
              <a:t>of cellular respiration by both plants and animals. Carbon is released in the form of CO</a:t>
            </a:r>
            <a:r>
              <a:rPr lang="en-US" baseline="-25000" dirty="0"/>
              <a:t>2 </a:t>
            </a:r>
            <a:r>
              <a:rPr lang="en-US" dirty="0"/>
              <a:t>as </a:t>
            </a:r>
            <a:r>
              <a:rPr lang="en-US" dirty="0" smtClean="0"/>
              <a:t>a waste </a:t>
            </a:r>
            <a:r>
              <a:rPr lang="en-US" dirty="0"/>
              <a:t>product of this reaction.</a:t>
            </a:r>
          </a:p>
          <a:p>
            <a:r>
              <a:rPr lang="en-US" dirty="0"/>
              <a:t>Plants take in the inorganic gas CO</a:t>
            </a:r>
            <a:r>
              <a:rPr lang="en-US" baseline="-25000" dirty="0"/>
              <a:t>2</a:t>
            </a:r>
            <a:r>
              <a:rPr lang="en-US" dirty="0"/>
              <a:t> and use it in the process of photosynthesis to make </a:t>
            </a:r>
            <a:r>
              <a:rPr lang="en-US" dirty="0" smtClean="0"/>
              <a:t>organic sugars </a:t>
            </a:r>
            <a:r>
              <a:rPr lang="en-US" dirty="0"/>
              <a:t>such as glucose, C</a:t>
            </a:r>
            <a:r>
              <a:rPr lang="en-US" baseline="-25000" dirty="0"/>
              <a:t>6</a:t>
            </a:r>
            <a:r>
              <a:rPr lang="en-US" dirty="0"/>
              <a:t>H</a:t>
            </a:r>
            <a:r>
              <a:rPr lang="en-US" baseline="-25000" dirty="0"/>
              <a:t>12</a:t>
            </a:r>
            <a:r>
              <a:rPr lang="en-US" dirty="0"/>
              <a:t>O</a:t>
            </a:r>
            <a:r>
              <a:rPr lang="en-US" baseline="-25000" dirty="0"/>
              <a:t>6</a:t>
            </a:r>
            <a:r>
              <a:rPr lang="en-US" dirty="0"/>
              <a:t>. Oxygen is released as a waste product of the </a:t>
            </a:r>
            <a:r>
              <a:rPr lang="en-US" dirty="0" smtClean="0"/>
              <a:t>photosynthesis reaction</a:t>
            </a:r>
            <a:r>
              <a:rPr lang="en-US" dirty="0"/>
              <a:t>.</a:t>
            </a:r>
          </a:p>
          <a:p>
            <a:r>
              <a:rPr lang="en-US" dirty="0"/>
              <a:t>The reactions of cellular respiration and photosynthesis are reciprocals of each other. </a:t>
            </a:r>
            <a:r>
              <a:rPr lang="en-US" dirty="0" smtClean="0"/>
              <a:t>The reactants </a:t>
            </a:r>
            <a:r>
              <a:rPr lang="en-US" dirty="0"/>
              <a:t>of one reaction are the products of the other reaction</a:t>
            </a:r>
            <a:r>
              <a:rPr lang="en-US" dirty="0" smtClean="0"/>
              <a:t>.</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graphicFrame>
        <p:nvGraphicFramePr>
          <p:cNvPr id="6" name="Table 5"/>
          <p:cNvGraphicFramePr>
            <a:graphicFrameLocks noGrp="1"/>
          </p:cNvGraphicFramePr>
          <p:nvPr/>
        </p:nvGraphicFramePr>
        <p:xfrm>
          <a:off x="1143000" y="1828800"/>
          <a:ext cx="7315200" cy="2773680"/>
        </p:xfrm>
        <a:graphic>
          <a:graphicData uri="http://schemas.openxmlformats.org/drawingml/2006/table">
            <a:tbl>
              <a:tblPr firstRow="1" bandRow="1">
                <a:tableStyleId>{5C22544A-7EE6-4342-B048-85BDC9FD1C3A}</a:tableStyleId>
              </a:tblPr>
              <a:tblGrid>
                <a:gridCol w="7315200"/>
              </a:tblGrid>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Photosynthesis:</a:t>
                      </a:r>
                    </a:p>
                  </a:txBody>
                  <a:tcPr/>
                </a:tc>
              </a:tr>
              <a:tr h="914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dirty="0" smtClean="0"/>
                        <a:t>CO</a:t>
                      </a:r>
                      <a:r>
                        <a:rPr lang="pt-BR" sz="2800" baseline="-25000" dirty="0" smtClean="0"/>
                        <a:t>2 </a:t>
                      </a:r>
                      <a:r>
                        <a:rPr lang="pt-BR" sz="2800" dirty="0" smtClean="0"/>
                        <a:t>(g) + H</a:t>
                      </a:r>
                      <a:r>
                        <a:rPr lang="pt-BR" sz="2800" baseline="-25000" dirty="0" smtClean="0"/>
                        <a:t>2</a:t>
                      </a:r>
                      <a:r>
                        <a:rPr lang="pt-BR" sz="2800" dirty="0" smtClean="0"/>
                        <a:t>O (l) </a:t>
                      </a:r>
                      <a:r>
                        <a:rPr lang="pt-BR" sz="2800" dirty="0" smtClean="0">
                          <a:latin typeface="Arial"/>
                          <a:cs typeface="Arial"/>
                        </a:rPr>
                        <a:t>→</a:t>
                      </a:r>
                      <a:r>
                        <a:rPr lang="pt-BR" sz="2800" dirty="0" smtClean="0"/>
                        <a:t> C</a:t>
                      </a:r>
                      <a:r>
                        <a:rPr lang="pt-BR" sz="2800" baseline="-25000" dirty="0" smtClean="0"/>
                        <a:t>6</a:t>
                      </a:r>
                      <a:r>
                        <a:rPr lang="pt-BR" sz="2800" dirty="0" smtClean="0"/>
                        <a:t>H</a:t>
                      </a:r>
                      <a:r>
                        <a:rPr lang="pt-BR" sz="2800" baseline="-25000" dirty="0" smtClean="0"/>
                        <a:t>12</a:t>
                      </a:r>
                      <a:r>
                        <a:rPr lang="pt-BR" sz="2800" dirty="0" smtClean="0"/>
                        <a:t>O</a:t>
                      </a:r>
                      <a:r>
                        <a:rPr lang="pt-BR" sz="2800" baseline="-25000" dirty="0" smtClean="0"/>
                        <a:t>6</a:t>
                      </a:r>
                      <a:r>
                        <a:rPr lang="pt-BR" sz="2800" dirty="0" smtClean="0"/>
                        <a:t> (s) + O</a:t>
                      </a:r>
                      <a:r>
                        <a:rPr lang="pt-BR" sz="2800" baseline="-25000" dirty="0" smtClean="0"/>
                        <a:t>2</a:t>
                      </a:r>
                      <a:r>
                        <a:rPr lang="pt-BR" sz="2800" dirty="0" smtClean="0"/>
                        <a:t> (g)</a:t>
                      </a:r>
                    </a:p>
                  </a:txBody>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Cellular Respiration:</a:t>
                      </a:r>
                    </a:p>
                  </a:txBody>
                  <a:tcPr/>
                </a:tc>
              </a:tr>
              <a:tr h="914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800" dirty="0" smtClean="0"/>
                        <a:t>C</a:t>
                      </a:r>
                      <a:r>
                        <a:rPr lang="pt-BR" sz="2800" baseline="-25000" dirty="0" smtClean="0"/>
                        <a:t>6</a:t>
                      </a:r>
                      <a:r>
                        <a:rPr lang="pt-BR" sz="2800" dirty="0" smtClean="0"/>
                        <a:t>H</a:t>
                      </a:r>
                      <a:r>
                        <a:rPr lang="pt-BR" sz="2800" baseline="-25000" dirty="0" smtClean="0"/>
                        <a:t>12</a:t>
                      </a:r>
                      <a:r>
                        <a:rPr lang="pt-BR" sz="2800" dirty="0" smtClean="0"/>
                        <a:t>O</a:t>
                      </a:r>
                      <a:r>
                        <a:rPr lang="pt-BR" sz="2800" baseline="-25000" dirty="0" smtClean="0"/>
                        <a:t>6</a:t>
                      </a:r>
                      <a:r>
                        <a:rPr lang="pt-BR" sz="2800" dirty="0" smtClean="0"/>
                        <a:t> (s) + O</a:t>
                      </a:r>
                      <a:r>
                        <a:rPr lang="pt-BR" sz="2800" baseline="-25000" dirty="0" smtClean="0"/>
                        <a:t>2</a:t>
                      </a:r>
                      <a:r>
                        <a:rPr lang="pt-BR" sz="2800" dirty="0" smtClean="0"/>
                        <a:t> (g) </a:t>
                      </a:r>
                      <a:r>
                        <a:rPr lang="pt-BR" sz="2800" dirty="0" smtClean="0">
                          <a:latin typeface="Arial"/>
                          <a:cs typeface="Arial"/>
                        </a:rPr>
                        <a:t>→</a:t>
                      </a:r>
                      <a:r>
                        <a:rPr lang="pt-BR" sz="2800" dirty="0" smtClean="0"/>
                        <a:t> CO</a:t>
                      </a:r>
                      <a:r>
                        <a:rPr lang="pt-BR" sz="2800" baseline="-25000" dirty="0" smtClean="0"/>
                        <a:t>2</a:t>
                      </a:r>
                      <a:r>
                        <a:rPr lang="pt-BR" sz="2800" dirty="0" smtClean="0"/>
                        <a:t> (g) + H</a:t>
                      </a:r>
                      <a:r>
                        <a:rPr lang="pt-BR" sz="2800" baseline="-25000" dirty="0" smtClean="0"/>
                        <a:t>2</a:t>
                      </a:r>
                      <a:r>
                        <a:rPr lang="pt-BR" sz="2800" dirty="0" smtClean="0"/>
                        <a:t>O (g)</a:t>
                      </a:r>
                      <a:endParaRPr lang="en-US" sz="2800" dirty="0" smtClean="0"/>
                    </a:p>
                    <a:p>
                      <a:endParaRPr lang="en-US" sz="2800" dirty="0"/>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pt-BR" dirty="0"/>
              <a:t>C</a:t>
            </a:r>
            <a:r>
              <a:rPr lang="pt-BR" baseline="-25000" dirty="0"/>
              <a:t>6</a:t>
            </a:r>
            <a:r>
              <a:rPr lang="pt-BR" dirty="0"/>
              <a:t>H</a:t>
            </a:r>
            <a:r>
              <a:rPr lang="pt-BR" baseline="-25000" dirty="0"/>
              <a:t>12</a:t>
            </a:r>
            <a:r>
              <a:rPr lang="pt-BR" dirty="0"/>
              <a:t>O</a:t>
            </a:r>
            <a:r>
              <a:rPr lang="pt-BR" baseline="-25000" dirty="0"/>
              <a:t>6</a:t>
            </a:r>
            <a:r>
              <a:rPr lang="pt-BR" dirty="0"/>
              <a:t> (s) + O</a:t>
            </a:r>
            <a:r>
              <a:rPr lang="pt-BR" baseline="-25000" dirty="0"/>
              <a:t>2</a:t>
            </a:r>
            <a:r>
              <a:rPr lang="pt-BR" dirty="0"/>
              <a:t> (g) </a:t>
            </a:r>
            <a:r>
              <a:rPr lang="pt-BR" dirty="0" smtClean="0">
                <a:latin typeface="Arial"/>
                <a:cs typeface="Arial"/>
              </a:rPr>
              <a:t>→ </a:t>
            </a:r>
            <a:r>
              <a:rPr lang="pt-BR" dirty="0" smtClean="0"/>
              <a:t>CO</a:t>
            </a:r>
            <a:r>
              <a:rPr lang="pt-BR" baseline="-25000" dirty="0" smtClean="0"/>
              <a:t>2</a:t>
            </a:r>
            <a:r>
              <a:rPr lang="pt-BR" dirty="0" smtClean="0"/>
              <a:t> </a:t>
            </a:r>
            <a:r>
              <a:rPr lang="pt-BR" dirty="0"/>
              <a:t>(g) + H</a:t>
            </a:r>
            <a:r>
              <a:rPr lang="pt-BR" baseline="-25000" dirty="0"/>
              <a:t>2</a:t>
            </a:r>
            <a:r>
              <a:rPr lang="pt-BR" dirty="0"/>
              <a:t>O (g</a:t>
            </a:r>
            <a:r>
              <a:rPr lang="pt-BR" dirty="0" smtClean="0"/>
              <a:t>)</a:t>
            </a:r>
            <a:endParaRPr lang="pt-BR" dirty="0"/>
          </a:p>
        </p:txBody>
      </p:sp>
      <p:graphicFrame>
        <p:nvGraphicFramePr>
          <p:cNvPr id="4" name="Table 3"/>
          <p:cNvGraphicFramePr>
            <a:graphicFrameLocks noGrp="1"/>
          </p:cNvGraphicFramePr>
          <p:nvPr/>
        </p:nvGraphicFramePr>
        <p:xfrm>
          <a:off x="381000" y="2286000"/>
          <a:ext cx="8153400" cy="3687624"/>
        </p:xfrm>
        <a:graphic>
          <a:graphicData uri="http://schemas.openxmlformats.org/drawingml/2006/table">
            <a:tbl>
              <a:tblPr firstRow="1" bandRow="1">
                <a:tableStyleId>{5C22544A-7EE6-4342-B048-85BDC9FD1C3A}</a:tableStyleId>
              </a:tblPr>
              <a:tblGrid>
                <a:gridCol w="2209800"/>
                <a:gridCol w="2819400"/>
                <a:gridCol w="3124200"/>
              </a:tblGrid>
              <a:tr h="457200">
                <a:tc>
                  <a:txBody>
                    <a:bodyPr/>
                    <a:lstStyle/>
                    <a:p>
                      <a:pPr algn="ctr"/>
                      <a:r>
                        <a:rPr lang="en-US" dirty="0" smtClean="0"/>
                        <a:t>Reaction </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Reactants</a:t>
                      </a:r>
                    </a:p>
                    <a:p>
                      <a:pPr algn="ctr"/>
                      <a:endParaRPr lang="en-US" dirty="0"/>
                    </a:p>
                  </a:txBody>
                  <a:tcPr/>
                </a:tc>
                <a:tc>
                  <a:txBody>
                    <a:bodyPr/>
                    <a:lstStyle/>
                    <a:p>
                      <a:pPr algn="ctr"/>
                      <a:r>
                        <a:rPr lang="en-US" dirty="0" smtClean="0"/>
                        <a:t>Products</a:t>
                      </a:r>
                      <a:endParaRPr lang="en-US" dirty="0"/>
                    </a:p>
                  </a:txBody>
                  <a:tcPr/>
                </a:tc>
              </a:tr>
              <a:tr h="15237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Photosynthesis</a:t>
                      </a:r>
                    </a:p>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Carbon dioxide + water</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CO</a:t>
                      </a:r>
                      <a:r>
                        <a:rPr lang="en-US" sz="2000" baseline="-25000" dirty="0" smtClean="0"/>
                        <a:t>2</a:t>
                      </a:r>
                      <a:r>
                        <a:rPr lang="en-US" sz="2000" dirty="0" smtClean="0"/>
                        <a:t> + H</a:t>
                      </a:r>
                      <a:r>
                        <a:rPr lang="en-US" sz="2000" baseline="-25000" dirty="0" smtClean="0"/>
                        <a:t>2</a:t>
                      </a:r>
                      <a:r>
                        <a:rPr lang="en-US" sz="2000" dirty="0" smtClean="0"/>
                        <a:t>O</a:t>
                      </a:r>
                    </a:p>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glucose sugar + oxygen</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C</a:t>
                      </a:r>
                      <a:r>
                        <a:rPr lang="en-US" sz="2000" baseline="-25000" dirty="0" smtClean="0"/>
                        <a:t>6</a:t>
                      </a:r>
                      <a:r>
                        <a:rPr lang="en-US" sz="2000" dirty="0" smtClean="0"/>
                        <a:t>H</a:t>
                      </a:r>
                      <a:r>
                        <a:rPr lang="en-US" sz="2000" baseline="-25000" dirty="0" smtClean="0"/>
                        <a:t>12</a:t>
                      </a:r>
                      <a:r>
                        <a:rPr lang="en-US" sz="2000" dirty="0" smtClean="0"/>
                        <a:t>O</a:t>
                      </a:r>
                      <a:r>
                        <a:rPr lang="en-US" sz="2000" baseline="-25000" dirty="0" smtClean="0"/>
                        <a:t>6</a:t>
                      </a:r>
                      <a:r>
                        <a:rPr lang="en-US" sz="2000" dirty="0" smtClean="0"/>
                        <a:t> + O</a:t>
                      </a:r>
                      <a:r>
                        <a:rPr lang="en-US" sz="2000" baseline="-25000" dirty="0" smtClean="0"/>
                        <a:t>2</a:t>
                      </a:r>
                    </a:p>
                    <a:p>
                      <a:pPr algn="ctr"/>
                      <a:endParaRPr lang="en-US" dirty="0"/>
                    </a:p>
                  </a:txBody>
                  <a:tcPr/>
                </a:tc>
              </a:tr>
              <a:tr h="15237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Respiration</a:t>
                      </a:r>
                    </a:p>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glucose sugar + oxygen</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C</a:t>
                      </a:r>
                      <a:r>
                        <a:rPr lang="en-US" sz="2000" baseline="-25000" dirty="0" smtClean="0"/>
                        <a:t>6</a:t>
                      </a:r>
                      <a:r>
                        <a:rPr lang="en-US" sz="2000" dirty="0" smtClean="0"/>
                        <a:t>H</a:t>
                      </a:r>
                      <a:r>
                        <a:rPr lang="en-US" sz="2000" baseline="-25000" dirty="0" smtClean="0"/>
                        <a:t>12</a:t>
                      </a:r>
                      <a:r>
                        <a:rPr lang="en-US" sz="2000" dirty="0" smtClean="0"/>
                        <a:t>O</a:t>
                      </a:r>
                      <a:r>
                        <a:rPr lang="en-US" sz="2000" baseline="-25000" dirty="0" smtClean="0"/>
                        <a:t>6</a:t>
                      </a:r>
                      <a:r>
                        <a:rPr lang="en-US" sz="2000" dirty="0" smtClean="0"/>
                        <a:t> + O</a:t>
                      </a:r>
                      <a:r>
                        <a:rPr lang="en-US" sz="2000" baseline="-25000" dirty="0" smtClean="0"/>
                        <a:t>2</a:t>
                      </a:r>
                    </a:p>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Carbon dioxide + water</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CO</a:t>
                      </a:r>
                      <a:r>
                        <a:rPr lang="en-US" sz="2000" baseline="-25000" dirty="0" smtClean="0"/>
                        <a:t>2</a:t>
                      </a:r>
                      <a:r>
                        <a:rPr lang="en-US" sz="2000" dirty="0" smtClean="0"/>
                        <a:t> + H</a:t>
                      </a:r>
                      <a:r>
                        <a:rPr lang="en-US" sz="2000" baseline="-25000" dirty="0" smtClean="0"/>
                        <a:t>2</a:t>
                      </a:r>
                      <a:r>
                        <a:rPr lang="en-US" sz="2000" dirty="0" smtClean="0"/>
                        <a:t>O</a:t>
                      </a:r>
                    </a:p>
                    <a:p>
                      <a:pPr algn="ctr"/>
                      <a:endParaRPr lang="en-US" dirty="0"/>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Human Impact on the Oxygen Cycle</a:t>
            </a:r>
            <a:endParaRPr lang="en-US" dirty="0"/>
          </a:p>
        </p:txBody>
      </p:sp>
      <p:sp>
        <p:nvSpPr>
          <p:cNvPr id="3" name="Content Placeholder 2"/>
          <p:cNvSpPr>
            <a:spLocks noGrp="1"/>
          </p:cNvSpPr>
          <p:nvPr>
            <p:ph idx="1"/>
          </p:nvPr>
        </p:nvSpPr>
        <p:spPr/>
        <p:txBody>
          <a:bodyPr>
            <a:normAutofit/>
          </a:bodyPr>
          <a:lstStyle/>
          <a:p>
            <a:r>
              <a:rPr lang="en-US" dirty="0" smtClean="0"/>
              <a:t>Deforestation </a:t>
            </a:r>
            <a:r>
              <a:rPr lang="en-US" dirty="0"/>
              <a:t>is the major impact by man. Trees are the earth’s largest oxygen </a:t>
            </a:r>
            <a:r>
              <a:rPr lang="en-US" dirty="0" smtClean="0"/>
              <a:t>– producing plants</a:t>
            </a:r>
            <a:r>
              <a:rPr lang="en-US" dirty="0"/>
              <a:t>. Plants give off O</a:t>
            </a:r>
            <a:r>
              <a:rPr lang="en-US" baseline="-25000" dirty="0"/>
              <a:t>2</a:t>
            </a:r>
            <a:r>
              <a:rPr lang="en-US" dirty="0"/>
              <a:t> to the atmosphere through photosynthesis. The destruction of forests </a:t>
            </a:r>
            <a:r>
              <a:rPr lang="en-US" dirty="0" smtClean="0"/>
              <a:t>lowers the </a:t>
            </a:r>
            <a:r>
              <a:rPr lang="en-US" dirty="0"/>
              <a:t>amount of CO</a:t>
            </a:r>
            <a:r>
              <a:rPr lang="en-US" baseline="-25000" dirty="0"/>
              <a:t>2 </a:t>
            </a:r>
            <a:r>
              <a:rPr lang="en-US" dirty="0"/>
              <a:t>which is being converted into O</a:t>
            </a:r>
            <a:r>
              <a:rPr lang="en-US" baseline="-25000" dirty="0"/>
              <a:t>2</a:t>
            </a:r>
            <a:r>
              <a:rPr lang="en-US" dirty="0"/>
              <a:t>. The reduction in trees is a one of the </a:t>
            </a:r>
            <a:r>
              <a:rPr lang="en-US" dirty="0" smtClean="0"/>
              <a:t>contributing factors </a:t>
            </a:r>
            <a:r>
              <a:rPr lang="en-US" dirty="0"/>
              <a:t>to global warming</a:t>
            </a:r>
            <a:r>
              <a:rPr lang="en-US" dirty="0" smtClean="0"/>
              <a:t>.</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Ozone</a:t>
            </a:r>
            <a:endParaRPr lang="en-US" dirty="0"/>
          </a:p>
        </p:txBody>
      </p:sp>
      <p:sp>
        <p:nvSpPr>
          <p:cNvPr id="3" name="Content Placeholder 2"/>
          <p:cNvSpPr>
            <a:spLocks noGrp="1"/>
          </p:cNvSpPr>
          <p:nvPr>
            <p:ph idx="1"/>
          </p:nvPr>
        </p:nvSpPr>
        <p:spPr/>
        <p:txBody>
          <a:bodyPr/>
          <a:lstStyle/>
          <a:p>
            <a:r>
              <a:rPr lang="en-US" dirty="0" smtClean="0"/>
              <a:t>Ozone is a form of oxygen</a:t>
            </a:r>
          </a:p>
          <a:p>
            <a:r>
              <a:rPr lang="en-US" dirty="0" smtClean="0"/>
              <a:t>In the atmosphere oxygen is found in three forms O, O</a:t>
            </a:r>
            <a:r>
              <a:rPr lang="en-US" baseline="-25000" dirty="0" smtClean="0"/>
              <a:t>2</a:t>
            </a:r>
            <a:r>
              <a:rPr lang="en-US" dirty="0" smtClean="0"/>
              <a:t>, O</a:t>
            </a:r>
            <a:r>
              <a:rPr lang="en-US" baseline="-25000" dirty="0" smtClean="0"/>
              <a:t>3</a:t>
            </a:r>
          </a:p>
          <a:p>
            <a:r>
              <a:rPr lang="en-US" dirty="0" smtClean="0"/>
              <a:t>Ozone is formed when a solar ray hits a molecule of O</a:t>
            </a:r>
            <a:r>
              <a:rPr lang="en-US" baseline="-25000" dirty="0" smtClean="0"/>
              <a:t>2</a:t>
            </a:r>
            <a:r>
              <a:rPr lang="en-US" dirty="0" smtClean="0"/>
              <a:t> causing it to split apart</a:t>
            </a:r>
          </a:p>
          <a:p>
            <a:r>
              <a:rPr lang="en-US" dirty="0" smtClean="0"/>
              <a:t>If one of these free atoms hits another O</a:t>
            </a:r>
            <a:r>
              <a:rPr lang="en-US" baseline="-25000" dirty="0" smtClean="0"/>
              <a:t>2</a:t>
            </a:r>
            <a:r>
              <a:rPr lang="en-US" dirty="0" smtClean="0"/>
              <a:t> molecule then ozone is formed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healingtools.tripod.com/ozone_formation.jpg"/>
          <p:cNvPicPr>
            <a:picLocks noChangeAspect="1" noChangeArrowheads="1"/>
          </p:cNvPicPr>
          <p:nvPr/>
        </p:nvPicPr>
        <p:blipFill>
          <a:blip r:embed="rId2" cstate="print"/>
          <a:srcRect/>
          <a:stretch>
            <a:fillRect/>
          </a:stretch>
        </p:blipFill>
        <p:spPr bwMode="auto">
          <a:xfrm>
            <a:off x="1676400" y="457200"/>
            <a:ext cx="5468848" cy="55626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Ozone</a:t>
            </a:r>
            <a:endParaRPr lang="en-US" dirty="0"/>
          </a:p>
        </p:txBody>
      </p:sp>
      <p:sp>
        <p:nvSpPr>
          <p:cNvPr id="3" name="Content Placeholder 2"/>
          <p:cNvSpPr>
            <a:spLocks noGrp="1"/>
          </p:cNvSpPr>
          <p:nvPr>
            <p:ph idx="1"/>
          </p:nvPr>
        </p:nvSpPr>
        <p:spPr/>
        <p:txBody>
          <a:bodyPr/>
          <a:lstStyle/>
          <a:p>
            <a:r>
              <a:rPr lang="en-US" dirty="0" smtClean="0"/>
              <a:t>In the stratosphere oxygen is constantly being bombarded by UV radiation, resulting in the formation of ozone</a:t>
            </a:r>
          </a:p>
          <a:p>
            <a:r>
              <a:rPr lang="en-US" dirty="0" smtClean="0"/>
              <a:t>Ozone serves as a protection layer, filtering out the harmful UV radiation</a:t>
            </a:r>
          </a:p>
          <a:p>
            <a:r>
              <a:rPr lang="en-US" dirty="0" smtClean="0"/>
              <a:t>In recent years human activity has led to the destruction of this layer and to the depletion of the ozone layer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gildedageperiod2.wikispaces.com/file/view/warming-cartoon.jpg/69382603/warming-cartoon.jpg"/>
          <p:cNvPicPr>
            <a:picLocks noChangeAspect="1" noChangeArrowheads="1"/>
          </p:cNvPicPr>
          <p:nvPr/>
        </p:nvPicPr>
        <p:blipFill>
          <a:blip r:embed="rId2" cstate="print"/>
          <a:srcRect/>
          <a:stretch>
            <a:fillRect/>
          </a:stretch>
        </p:blipFill>
        <p:spPr bwMode="auto">
          <a:xfrm>
            <a:off x="762000" y="796594"/>
            <a:ext cx="6934200" cy="5242257"/>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Ozone</a:t>
            </a:r>
            <a:endParaRPr lang="en-US" dirty="0"/>
          </a:p>
        </p:txBody>
      </p:sp>
      <p:sp>
        <p:nvSpPr>
          <p:cNvPr id="3" name="Content Placeholder 2"/>
          <p:cNvSpPr>
            <a:spLocks noGrp="1"/>
          </p:cNvSpPr>
          <p:nvPr>
            <p:ph idx="1"/>
          </p:nvPr>
        </p:nvSpPr>
        <p:spPr/>
        <p:txBody>
          <a:bodyPr>
            <a:normAutofit lnSpcReduction="10000"/>
          </a:bodyPr>
          <a:lstStyle/>
          <a:p>
            <a:r>
              <a:rPr lang="en-US" dirty="0" smtClean="0"/>
              <a:t>Ozone's unique properties allow it to act as a protective layer around the earth</a:t>
            </a:r>
          </a:p>
          <a:p>
            <a:r>
              <a:rPr lang="en-US" dirty="0" smtClean="0"/>
              <a:t>It acts as a sunscreen, filtering out the damaging UV rays</a:t>
            </a:r>
          </a:p>
          <a:p>
            <a:r>
              <a:rPr lang="en-US" dirty="0" smtClean="0"/>
              <a:t>This layer is the thickest at the poles and thinnest at the equator</a:t>
            </a:r>
          </a:p>
          <a:p>
            <a:r>
              <a:rPr lang="en-US" dirty="0" smtClean="0"/>
              <a:t>Even though the radiation is strongest at the poles, stratospheric winds carry the ozone towards the poles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Ozone Depletion</a:t>
            </a:r>
            <a:endParaRPr lang="en-US" dirty="0"/>
          </a:p>
        </p:txBody>
      </p:sp>
      <p:sp>
        <p:nvSpPr>
          <p:cNvPr id="3" name="Content Placeholder 2"/>
          <p:cNvSpPr>
            <a:spLocks noGrp="1"/>
          </p:cNvSpPr>
          <p:nvPr>
            <p:ph idx="1"/>
          </p:nvPr>
        </p:nvSpPr>
        <p:spPr/>
        <p:txBody>
          <a:bodyPr>
            <a:normAutofit lnSpcReduction="10000"/>
          </a:bodyPr>
          <a:lstStyle/>
          <a:p>
            <a:r>
              <a:rPr lang="en-US" dirty="0" smtClean="0"/>
              <a:t>Chlorofluorocarbons (CFC’S) account for approximately 80% of the stratospheric ozone depletion</a:t>
            </a:r>
          </a:p>
          <a:p>
            <a:r>
              <a:rPr lang="en-US" dirty="0" smtClean="0"/>
              <a:t>Other compounds that cause ozone depletion are : </a:t>
            </a:r>
            <a:r>
              <a:rPr lang="en-US" dirty="0" err="1" smtClean="0"/>
              <a:t>halons</a:t>
            </a:r>
            <a:r>
              <a:rPr lang="en-US" dirty="0" smtClean="0"/>
              <a:t>, carbon tetrachloride, methyl chloroform, and methyl bromide</a:t>
            </a:r>
          </a:p>
          <a:p>
            <a:r>
              <a:rPr lang="en-US" dirty="0" smtClean="0"/>
              <a:t>These are called industrial halocarbons</a:t>
            </a:r>
          </a:p>
          <a:p>
            <a:r>
              <a:rPr lang="en-US" dirty="0" smtClean="0"/>
              <a:t>These compounds are used in refrigerators, furniture foam and fire extinguishers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indows2universe.org/earth/climate/images/carboncycle_sm.jpg"/>
          <p:cNvPicPr>
            <a:picLocks noChangeAspect="1" noChangeArrowheads="1"/>
          </p:cNvPicPr>
          <p:nvPr/>
        </p:nvPicPr>
        <p:blipFill>
          <a:blip r:embed="rId2" cstate="print"/>
          <a:srcRect/>
          <a:stretch>
            <a:fillRect/>
          </a:stretch>
        </p:blipFill>
        <p:spPr bwMode="auto">
          <a:xfrm>
            <a:off x="1371600" y="228600"/>
            <a:ext cx="6353175" cy="6353175"/>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Ozone Depletion</a:t>
            </a:r>
            <a:endParaRPr lang="en-US" dirty="0"/>
          </a:p>
        </p:txBody>
      </p:sp>
      <p:sp>
        <p:nvSpPr>
          <p:cNvPr id="3" name="Content Placeholder 2"/>
          <p:cNvSpPr>
            <a:spLocks noGrp="1"/>
          </p:cNvSpPr>
          <p:nvPr>
            <p:ph idx="1"/>
          </p:nvPr>
        </p:nvSpPr>
        <p:spPr/>
        <p:txBody>
          <a:bodyPr/>
          <a:lstStyle/>
          <a:p>
            <a:r>
              <a:rPr lang="en-US" dirty="0" smtClean="0"/>
              <a:t>Human activity such as deforestation, fertilizer use and fossil fuel combustion have also contributed to the loss of ozone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ww.theozonehole.com/images/atmosphere-couche.jpg"/>
          <p:cNvPicPr>
            <a:picLocks noChangeAspect="1" noChangeArrowheads="1"/>
          </p:cNvPicPr>
          <p:nvPr/>
        </p:nvPicPr>
        <p:blipFill>
          <a:blip r:embed="rId2" cstate="print"/>
          <a:srcRect/>
          <a:stretch>
            <a:fillRect/>
          </a:stretch>
        </p:blipFill>
        <p:spPr bwMode="auto">
          <a:xfrm>
            <a:off x="1676400" y="152400"/>
            <a:ext cx="5966111" cy="64008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Effects of Ozone Depletion</a:t>
            </a:r>
            <a:endParaRPr lang="en-US" dirty="0"/>
          </a:p>
        </p:txBody>
      </p:sp>
      <p:sp>
        <p:nvSpPr>
          <p:cNvPr id="3" name="Content Placeholder 2"/>
          <p:cNvSpPr>
            <a:spLocks noGrp="1"/>
          </p:cNvSpPr>
          <p:nvPr>
            <p:ph idx="1"/>
          </p:nvPr>
        </p:nvSpPr>
        <p:spPr/>
        <p:txBody>
          <a:bodyPr/>
          <a:lstStyle/>
          <a:p>
            <a:r>
              <a:rPr lang="en-US" dirty="0" smtClean="0"/>
              <a:t>Not yet fully understood</a:t>
            </a:r>
          </a:p>
          <a:p>
            <a:r>
              <a:rPr lang="en-US" dirty="0" smtClean="0"/>
              <a:t>We know they are potentially severe</a:t>
            </a:r>
          </a:p>
          <a:p>
            <a:r>
              <a:rPr lang="en-US" dirty="0" smtClean="0"/>
              <a:t>Ozone warms the stratosphere, but due to decreasing ozone in the stratosphere, the stratosphere is cooling</a:t>
            </a:r>
          </a:p>
          <a:p>
            <a:r>
              <a:rPr lang="en-US" dirty="0" smtClean="0"/>
              <a:t>CO</a:t>
            </a:r>
            <a:r>
              <a:rPr lang="en-US" baseline="-25000" dirty="0" smtClean="0"/>
              <a:t>2</a:t>
            </a:r>
            <a:r>
              <a:rPr lang="en-US" dirty="0" smtClean="0"/>
              <a:t> in the atmosphere is increasing, trapping heat in the troposphere, adding to the cooling effect of the stratosphere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Ozone Depletion and Humans</a:t>
            </a:r>
            <a:endParaRPr lang="en-US" dirty="0"/>
          </a:p>
        </p:txBody>
      </p:sp>
      <p:sp>
        <p:nvSpPr>
          <p:cNvPr id="3" name="Content Placeholder 2"/>
          <p:cNvSpPr>
            <a:spLocks noGrp="1"/>
          </p:cNvSpPr>
          <p:nvPr>
            <p:ph idx="1"/>
          </p:nvPr>
        </p:nvSpPr>
        <p:spPr/>
        <p:txBody>
          <a:bodyPr/>
          <a:lstStyle/>
          <a:p>
            <a:r>
              <a:rPr lang="en-US" dirty="0" smtClean="0"/>
              <a:t>Skin cancer</a:t>
            </a:r>
          </a:p>
          <a:p>
            <a:r>
              <a:rPr lang="en-US" dirty="0" smtClean="0"/>
              <a:t>Eye damage and cataracts</a:t>
            </a:r>
          </a:p>
          <a:p>
            <a:r>
              <a:rPr lang="en-US" dirty="0" err="1" smtClean="0"/>
              <a:t>Immunospuression</a:t>
            </a: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www.nasa.gov/images/content/139207main_ozone_hole_img.gif"/>
          <p:cNvPicPr>
            <a:picLocks noChangeAspect="1" noChangeArrowheads="1"/>
          </p:cNvPicPr>
          <p:nvPr/>
        </p:nvPicPr>
        <p:blipFill>
          <a:blip r:embed="rId2" cstate="print"/>
          <a:srcRect/>
          <a:stretch>
            <a:fillRect/>
          </a:stretch>
        </p:blipFill>
        <p:spPr bwMode="auto">
          <a:xfrm>
            <a:off x="1524000" y="381000"/>
            <a:ext cx="5867400" cy="58674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hlinkClick r:id="rId2"/>
              </a:rPr>
              <a:t>Ozone Story</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p:txBody>
          <a:bodyPr/>
          <a:lstStyle/>
          <a:p>
            <a:pPr>
              <a:buNone/>
            </a:pPr>
            <a:r>
              <a:rPr lang="en-US" b="1" dirty="0" smtClean="0"/>
              <a:t> Case Study : The Effects of Deforestation on Cycling</a:t>
            </a:r>
          </a:p>
          <a:p>
            <a:r>
              <a:rPr lang="en-US" dirty="0" smtClean="0"/>
              <a:t>p. 72 - 73 do items (b) - (g). </a:t>
            </a:r>
          </a:p>
          <a:p>
            <a:r>
              <a:rPr lang="en-US" dirty="0" smtClean="0"/>
              <a:t> p. 73, # 1 - 3.</a:t>
            </a:r>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Biomes of Canada (read pp. 88 - 92)</a:t>
            </a:r>
            <a:endParaRPr lang="en-US" dirty="0"/>
          </a:p>
        </p:txBody>
      </p:sp>
      <p:sp>
        <p:nvSpPr>
          <p:cNvPr id="3" name="Content Placeholder 2"/>
          <p:cNvSpPr>
            <a:spLocks noGrp="1"/>
          </p:cNvSpPr>
          <p:nvPr>
            <p:ph idx="1"/>
          </p:nvPr>
        </p:nvSpPr>
        <p:spPr/>
        <p:txBody>
          <a:bodyPr/>
          <a:lstStyle/>
          <a:p>
            <a:r>
              <a:rPr lang="en-US" dirty="0" smtClean="0"/>
              <a:t>Biome </a:t>
            </a:r>
            <a:r>
              <a:rPr lang="en-US" dirty="0"/>
              <a:t>- a collection of ecosystems that are similar or related </a:t>
            </a:r>
            <a:r>
              <a:rPr lang="en-US" dirty="0" smtClean="0"/>
              <a:t>to </a:t>
            </a:r>
            <a:r>
              <a:rPr lang="en-US" dirty="0"/>
              <a:t>each </a:t>
            </a:r>
            <a:r>
              <a:rPr lang="en-US" dirty="0" smtClean="0"/>
              <a:t>other, </a:t>
            </a:r>
            <a:r>
              <a:rPr lang="en-US" dirty="0"/>
              <a:t>usually by </a:t>
            </a:r>
            <a:r>
              <a:rPr lang="en-US" dirty="0" smtClean="0"/>
              <a:t>the types </a:t>
            </a:r>
            <a:r>
              <a:rPr lang="en-US" dirty="0"/>
              <a:t>of plants present in the area.</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There are 4 biomes present in Canada:</a:t>
            </a:r>
            <a:endParaRPr lang="en-US" dirty="0"/>
          </a:p>
        </p:txBody>
      </p:sp>
      <p:sp>
        <p:nvSpPr>
          <p:cNvPr id="3" name="Content Placeholder 2"/>
          <p:cNvSpPr>
            <a:spLocks noGrp="1"/>
          </p:cNvSpPr>
          <p:nvPr>
            <p:ph idx="1"/>
          </p:nvPr>
        </p:nvSpPr>
        <p:spPr/>
        <p:txBody>
          <a:bodyPr>
            <a:normAutofit/>
          </a:bodyPr>
          <a:lstStyle/>
          <a:p>
            <a:r>
              <a:rPr lang="en-US" dirty="0" smtClean="0"/>
              <a:t>1</a:t>
            </a:r>
            <a:r>
              <a:rPr lang="en-US" dirty="0"/>
              <a:t>. Tundra</a:t>
            </a:r>
          </a:p>
          <a:p>
            <a:r>
              <a:rPr lang="en-US" dirty="0"/>
              <a:t>2, Boreal Forest</a:t>
            </a:r>
          </a:p>
          <a:p>
            <a:r>
              <a:rPr lang="en-US" dirty="0"/>
              <a:t>3. Temperate Deciduous Forest</a:t>
            </a:r>
          </a:p>
          <a:p>
            <a:r>
              <a:rPr lang="en-US" dirty="0"/>
              <a:t>4. </a:t>
            </a:r>
            <a:r>
              <a:rPr lang="en-US" dirty="0" smtClean="0"/>
              <a:t>Grasslands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Human Impact on the Carbon Cycle; </a:t>
            </a:r>
            <a:endParaRPr lang="en-US" dirty="0"/>
          </a:p>
        </p:txBody>
      </p:sp>
      <p:sp>
        <p:nvSpPr>
          <p:cNvPr id="3" name="Content Placeholder 2"/>
          <p:cNvSpPr>
            <a:spLocks noGrp="1"/>
          </p:cNvSpPr>
          <p:nvPr>
            <p:ph idx="1"/>
          </p:nvPr>
        </p:nvSpPr>
        <p:spPr/>
        <p:txBody>
          <a:bodyPr>
            <a:normAutofit fontScale="92500"/>
          </a:bodyPr>
          <a:lstStyle/>
          <a:p>
            <a:r>
              <a:rPr lang="en-US" dirty="0" smtClean="0"/>
              <a:t>the </a:t>
            </a:r>
            <a:r>
              <a:rPr lang="en-US" dirty="0"/>
              <a:t>level of CO</a:t>
            </a:r>
            <a:r>
              <a:rPr lang="en-US" baseline="-25000" dirty="0"/>
              <a:t>2</a:t>
            </a:r>
            <a:r>
              <a:rPr lang="en-US" dirty="0"/>
              <a:t> in the atmosphere is rising quickly way beyond normal levels. This is due to:</a:t>
            </a:r>
          </a:p>
          <a:p>
            <a:r>
              <a:rPr lang="en-US" dirty="0"/>
              <a:t>1. carbon released from natural reservoirs faster than normal due to burning of fossil </a:t>
            </a:r>
            <a:r>
              <a:rPr lang="en-US" dirty="0" smtClean="0"/>
              <a:t>fuels, burning </a:t>
            </a:r>
            <a:r>
              <a:rPr lang="en-US" dirty="0"/>
              <a:t>forests.</a:t>
            </a:r>
          </a:p>
          <a:p>
            <a:r>
              <a:rPr lang="en-US" dirty="0"/>
              <a:t>2. less CO</a:t>
            </a:r>
            <a:r>
              <a:rPr lang="en-US" baseline="-25000" dirty="0"/>
              <a:t>2</a:t>
            </a:r>
            <a:r>
              <a:rPr lang="en-US" dirty="0"/>
              <a:t> being removed due to removal of plants to clear land for agriculture, </a:t>
            </a:r>
            <a:r>
              <a:rPr lang="en-US" dirty="0" smtClean="0"/>
              <a:t>forestry or </a:t>
            </a:r>
            <a:r>
              <a:rPr lang="en-US" dirty="0"/>
              <a:t>building.</a:t>
            </a:r>
          </a:p>
          <a:p>
            <a:r>
              <a:rPr lang="en-US" dirty="0"/>
              <a:t>The result has been global warming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Tundra</a:t>
            </a:r>
            <a:endParaRPr lang="en-US" dirty="0"/>
          </a:p>
        </p:txBody>
      </p:sp>
      <p:graphicFrame>
        <p:nvGraphicFramePr>
          <p:cNvPr id="4" name="Content Placeholder 3"/>
          <p:cNvGraphicFramePr>
            <a:graphicFrameLocks noGrp="1"/>
          </p:cNvGraphicFramePr>
          <p:nvPr>
            <p:ph idx="1"/>
          </p:nvPr>
        </p:nvGraphicFramePr>
        <p:xfrm>
          <a:off x="457200" y="1600200"/>
          <a:ext cx="8305800" cy="3737610"/>
        </p:xfrm>
        <a:graphic>
          <a:graphicData uri="http://schemas.openxmlformats.org/drawingml/2006/table">
            <a:tbl>
              <a:tblPr firstRow="1" bandRow="1">
                <a:tableStyleId>{5C22544A-7EE6-4342-B048-85BDC9FD1C3A}</a:tableStyleId>
              </a:tblPr>
              <a:tblGrid>
                <a:gridCol w="4419600"/>
                <a:gridCol w="3886200"/>
              </a:tblGrid>
              <a:tr h="409575">
                <a:tc>
                  <a:txBody>
                    <a:bodyPr/>
                    <a:lstStyle/>
                    <a:p>
                      <a:pPr algn="ctr"/>
                      <a:r>
                        <a:rPr lang="en-US" dirty="0" err="1" smtClean="0"/>
                        <a:t>Abiotic</a:t>
                      </a:r>
                      <a:r>
                        <a:rPr lang="en-US" dirty="0" smtClean="0"/>
                        <a:t> Factors</a:t>
                      </a:r>
                      <a:endParaRPr lang="en-US" dirty="0"/>
                    </a:p>
                  </a:txBody>
                  <a:tcPr/>
                </a:tc>
                <a:tc>
                  <a:txBody>
                    <a:bodyPr/>
                    <a:lstStyle/>
                    <a:p>
                      <a:pPr algn="ctr"/>
                      <a:r>
                        <a:rPr lang="en-US" dirty="0" smtClean="0"/>
                        <a:t>Biotic Factors</a:t>
                      </a:r>
                      <a:endParaRPr lang="en-US" dirty="0"/>
                    </a:p>
                  </a:txBody>
                  <a:tcPr/>
                </a:tc>
              </a:tr>
              <a:tr h="409575">
                <a:tc>
                  <a:txBody>
                    <a:bodyPr/>
                    <a:lstStyle/>
                    <a:p>
                      <a:pPr algn="ctr"/>
                      <a:r>
                        <a:rPr lang="en-US" dirty="0" smtClean="0"/>
                        <a:t>Very low temperatures</a:t>
                      </a:r>
                      <a:r>
                        <a:rPr lang="en-US" baseline="0" dirty="0" smtClean="0"/>
                        <a:t> for most of year</a:t>
                      </a:r>
                      <a:endParaRPr lang="en-US" dirty="0"/>
                    </a:p>
                  </a:txBody>
                  <a:tcPr/>
                </a:tc>
                <a:tc>
                  <a:txBody>
                    <a:bodyPr/>
                    <a:lstStyle/>
                    <a:p>
                      <a:pPr algn="ctr"/>
                      <a:r>
                        <a:rPr lang="en-US" dirty="0" smtClean="0"/>
                        <a:t>Rapid flowering plants</a:t>
                      </a:r>
                      <a:endParaRPr lang="en-US" dirty="0"/>
                    </a:p>
                  </a:txBody>
                  <a:tcPr/>
                </a:tc>
              </a:tr>
              <a:tr h="409575">
                <a:tc>
                  <a:txBody>
                    <a:bodyPr/>
                    <a:lstStyle/>
                    <a:p>
                      <a:pPr algn="ctr"/>
                      <a:r>
                        <a:rPr lang="en-US" dirty="0" smtClean="0"/>
                        <a:t>Short growing season</a:t>
                      </a:r>
                      <a:endParaRPr lang="en-US" dirty="0"/>
                    </a:p>
                  </a:txBody>
                  <a:tcPr/>
                </a:tc>
                <a:tc>
                  <a:txBody>
                    <a:bodyPr/>
                    <a:lstStyle/>
                    <a:p>
                      <a:pPr algn="ctr"/>
                      <a:r>
                        <a:rPr lang="en-US" dirty="0" smtClean="0"/>
                        <a:t>Mosses and lichens</a:t>
                      </a:r>
                      <a:endParaRPr lang="en-US" dirty="0"/>
                    </a:p>
                  </a:txBody>
                  <a:tcPr/>
                </a:tc>
              </a:tr>
              <a:tr h="409575">
                <a:tc>
                  <a:txBody>
                    <a:bodyPr/>
                    <a:lstStyle/>
                    <a:p>
                      <a:pPr algn="ctr"/>
                      <a:r>
                        <a:rPr lang="en-US" dirty="0" smtClean="0"/>
                        <a:t>Permafrost</a:t>
                      </a:r>
                      <a:r>
                        <a:rPr lang="en-US" baseline="0" dirty="0" smtClean="0"/>
                        <a:t> below soil</a:t>
                      </a:r>
                      <a:endParaRPr lang="en-US" dirty="0"/>
                    </a:p>
                  </a:txBody>
                  <a:tcPr/>
                </a:tc>
                <a:tc>
                  <a:txBody>
                    <a:bodyPr/>
                    <a:lstStyle/>
                    <a:p>
                      <a:pPr algn="ctr"/>
                      <a:r>
                        <a:rPr lang="en-US" dirty="0" smtClean="0"/>
                        <a:t>Caribou, ptarmigan, lemmings</a:t>
                      </a:r>
                      <a:endParaRPr lang="en-US" dirty="0"/>
                    </a:p>
                  </a:txBody>
                  <a:tcPr/>
                </a:tc>
              </a:tr>
              <a:tr h="409575">
                <a:tc>
                  <a:txBody>
                    <a:bodyPr/>
                    <a:lstStyle/>
                    <a:p>
                      <a:pPr algn="ctr"/>
                      <a:r>
                        <a:rPr lang="en-US" dirty="0" smtClean="0"/>
                        <a:t>Low precipitation</a:t>
                      </a:r>
                      <a:endParaRPr lang="en-US" dirty="0"/>
                    </a:p>
                  </a:txBody>
                  <a:tcPr/>
                </a:tc>
                <a:tc>
                  <a:txBody>
                    <a:bodyPr/>
                    <a:lstStyle/>
                    <a:p>
                      <a:pPr algn="ctr"/>
                      <a:endParaRPr lang="en-US" dirty="0"/>
                    </a:p>
                  </a:txBody>
                  <a:tcPr/>
                </a:tc>
              </a:tr>
              <a:tr h="409575">
                <a:tc>
                  <a:txBody>
                    <a:bodyPr/>
                    <a:lstStyle/>
                    <a:p>
                      <a:pPr algn="ctr"/>
                      <a:r>
                        <a:rPr lang="en-US" dirty="0" smtClean="0"/>
                        <a:t>Poor soil quality</a:t>
                      </a:r>
                      <a:endParaRPr lang="en-US" dirty="0"/>
                    </a:p>
                  </a:txBody>
                  <a:tcPr/>
                </a:tc>
                <a:tc>
                  <a:txBody>
                    <a:bodyPr/>
                    <a:lstStyle/>
                    <a:p>
                      <a:pPr algn="ctr"/>
                      <a:endParaRPr lang="en-US" dirty="0"/>
                    </a:p>
                  </a:txBody>
                  <a:tcPr/>
                </a:tc>
              </a:tr>
              <a:tr h="409575">
                <a:tc>
                  <a:txBody>
                    <a:bodyPr/>
                    <a:lstStyle/>
                    <a:p>
                      <a:pPr algn="ctr"/>
                      <a:r>
                        <a:rPr lang="en-US" dirty="0" smtClean="0"/>
                        <a:t>Active layer – the layer that thaws</a:t>
                      </a:r>
                      <a:r>
                        <a:rPr lang="en-US" baseline="0" dirty="0" smtClean="0"/>
                        <a:t> in summer to provide nutrients to plants</a:t>
                      </a:r>
                      <a:endParaRPr lang="en-US" dirty="0"/>
                    </a:p>
                  </a:txBody>
                  <a:tcPr/>
                </a:tc>
                <a:tc>
                  <a:txBody>
                    <a:bodyPr/>
                    <a:lstStyle/>
                    <a:p>
                      <a:endParaRPr lang="en-US"/>
                    </a:p>
                  </a:txBody>
                  <a:tcPr/>
                </a:tc>
              </a:tr>
              <a:tr h="409575">
                <a:tc>
                  <a:txBody>
                    <a:bodyPr/>
                    <a:lstStyle/>
                    <a:p>
                      <a:pPr algn="ctr"/>
                      <a:r>
                        <a:rPr lang="en-US" dirty="0" smtClean="0"/>
                        <a:t>Slow decomposition</a:t>
                      </a:r>
                      <a:r>
                        <a:rPr lang="en-US" baseline="0" dirty="0" smtClean="0"/>
                        <a:t> due to cold temperatures</a:t>
                      </a:r>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Boreal Forest Biome</a:t>
            </a:r>
            <a:endParaRPr lang="en-US" dirty="0"/>
          </a:p>
        </p:txBody>
      </p:sp>
      <p:graphicFrame>
        <p:nvGraphicFramePr>
          <p:cNvPr id="4" name="Content Placeholder 3"/>
          <p:cNvGraphicFramePr>
            <a:graphicFrameLocks noGrp="1"/>
          </p:cNvGraphicFramePr>
          <p:nvPr>
            <p:ph idx="1"/>
          </p:nvPr>
        </p:nvGraphicFramePr>
        <p:xfrm>
          <a:off x="457200" y="1600200"/>
          <a:ext cx="8229600" cy="3957320"/>
        </p:xfrm>
        <a:graphic>
          <a:graphicData uri="http://schemas.openxmlformats.org/drawingml/2006/table">
            <a:tbl>
              <a:tblPr firstRow="1" bandRow="1">
                <a:tableStyleId>{5C22544A-7EE6-4342-B048-85BDC9FD1C3A}</a:tableStyleId>
              </a:tblPr>
              <a:tblGrid>
                <a:gridCol w="3886200"/>
                <a:gridCol w="4343400"/>
              </a:tblGrid>
              <a:tr h="370840">
                <a:tc>
                  <a:txBody>
                    <a:bodyPr/>
                    <a:lstStyle/>
                    <a:p>
                      <a:pPr algn="ctr"/>
                      <a:r>
                        <a:rPr lang="en-US" dirty="0" err="1" smtClean="0"/>
                        <a:t>Abiotic</a:t>
                      </a:r>
                      <a:r>
                        <a:rPr lang="en-US" dirty="0" smtClean="0"/>
                        <a:t> Factors</a:t>
                      </a:r>
                      <a:endParaRPr lang="en-US" dirty="0"/>
                    </a:p>
                  </a:txBody>
                  <a:tcPr/>
                </a:tc>
                <a:tc>
                  <a:txBody>
                    <a:bodyPr/>
                    <a:lstStyle/>
                    <a:p>
                      <a:pPr algn="ctr"/>
                      <a:r>
                        <a:rPr lang="en-US" dirty="0" smtClean="0"/>
                        <a:t>Biotic Factors</a:t>
                      </a:r>
                      <a:endParaRPr lang="en-US" dirty="0"/>
                    </a:p>
                  </a:txBody>
                  <a:tcPr/>
                </a:tc>
              </a:tr>
              <a:tr h="370840">
                <a:tc>
                  <a:txBody>
                    <a:bodyPr/>
                    <a:lstStyle/>
                    <a:p>
                      <a:pPr algn="ctr"/>
                      <a:r>
                        <a:rPr lang="en-US" dirty="0" smtClean="0"/>
                        <a:t>Warmer than tundra</a:t>
                      </a:r>
                      <a:endParaRPr lang="en-US" dirty="0"/>
                    </a:p>
                  </a:txBody>
                  <a:tcPr/>
                </a:tc>
                <a:tc>
                  <a:txBody>
                    <a:bodyPr/>
                    <a:lstStyle/>
                    <a:p>
                      <a:pPr algn="ctr"/>
                      <a:r>
                        <a:rPr lang="en-US" dirty="0" smtClean="0"/>
                        <a:t>Coniferous</a:t>
                      </a:r>
                      <a:r>
                        <a:rPr lang="en-US" baseline="0" dirty="0" smtClean="0"/>
                        <a:t> trees</a:t>
                      </a:r>
                      <a:endParaRPr lang="en-US" dirty="0"/>
                    </a:p>
                  </a:txBody>
                  <a:tcPr/>
                </a:tc>
              </a:tr>
              <a:tr h="370840">
                <a:tc>
                  <a:txBody>
                    <a:bodyPr/>
                    <a:lstStyle/>
                    <a:p>
                      <a:pPr algn="ctr"/>
                      <a:r>
                        <a:rPr lang="en-US" dirty="0" smtClean="0"/>
                        <a:t>Changeable weather</a:t>
                      </a:r>
                      <a:endParaRPr lang="en-US" dirty="0"/>
                    </a:p>
                  </a:txBody>
                  <a:tcPr/>
                </a:tc>
                <a:tc>
                  <a:txBody>
                    <a:bodyPr/>
                    <a:lstStyle/>
                    <a:p>
                      <a:pPr algn="ctr"/>
                      <a:r>
                        <a:rPr lang="en-US" dirty="0" smtClean="0"/>
                        <a:t>Seed eating</a:t>
                      </a:r>
                      <a:r>
                        <a:rPr lang="en-US" baseline="0" dirty="0" smtClean="0"/>
                        <a:t> birds, squirrels, deer</a:t>
                      </a:r>
                      <a:endParaRPr lang="en-US" dirty="0"/>
                    </a:p>
                  </a:txBody>
                  <a:tcPr/>
                </a:tc>
              </a:tr>
              <a:tr h="370840">
                <a:tc>
                  <a:txBody>
                    <a:bodyPr/>
                    <a:lstStyle/>
                    <a:p>
                      <a:pPr algn="ctr"/>
                      <a:r>
                        <a:rPr lang="en-US" dirty="0" smtClean="0"/>
                        <a:t>Soil</a:t>
                      </a:r>
                      <a:r>
                        <a:rPr lang="en-US" baseline="0" dirty="0" smtClean="0"/>
                        <a:t> contains some water and is acidic</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Conifer trees dominate because well adapted to conditions ( waxy cuticle, small surface area, slow shedding, pyramid shape and flexible branches))</a:t>
                      </a:r>
                    </a:p>
                    <a:p>
                      <a:pPr algn="ctr"/>
                      <a:endParaRPr lang="en-US" dirty="0"/>
                    </a:p>
                  </a:txBody>
                  <a:tcPr/>
                </a:tc>
              </a:tr>
              <a:tr h="370840">
                <a:tc>
                  <a:txBody>
                    <a:bodyPr/>
                    <a:lstStyle/>
                    <a:p>
                      <a:pPr algn="ctr"/>
                      <a:r>
                        <a:rPr lang="en-US" dirty="0" smtClean="0"/>
                        <a:t>Precipitation</a:t>
                      </a:r>
                      <a:r>
                        <a:rPr lang="en-US" baseline="0" dirty="0" smtClean="0"/>
                        <a:t> is 40 cm/year +</a:t>
                      </a:r>
                      <a:endParaRPr lang="en-US" dirty="0"/>
                    </a:p>
                  </a:txBody>
                  <a:tcPr/>
                </a:tc>
                <a:tc>
                  <a:txBody>
                    <a:bodyPr/>
                    <a:lstStyle/>
                    <a:p>
                      <a:pPr algn="ctr"/>
                      <a:r>
                        <a:rPr lang="en-US" baseline="0" dirty="0" smtClean="0"/>
                        <a:t>Limited food source for animals living on forest floor thus not great biodiversity</a:t>
                      </a:r>
                      <a:endParaRPr lang="en-US" dirty="0"/>
                    </a:p>
                  </a:txBody>
                  <a:tcPr/>
                </a:tc>
              </a:tr>
              <a:tr h="370840">
                <a:tc>
                  <a:txBody>
                    <a:bodyPr/>
                    <a:lstStyle/>
                    <a:p>
                      <a:pPr algn="ctr"/>
                      <a:r>
                        <a:rPr lang="en-US" dirty="0" smtClean="0"/>
                        <a:t>Very</a:t>
                      </a:r>
                      <a:r>
                        <a:rPr lang="en-US" baseline="0" dirty="0" smtClean="0"/>
                        <a:t> acidic soil due to conifer needles</a:t>
                      </a:r>
                      <a:endParaRPr lang="en-US" dirty="0"/>
                    </a:p>
                  </a:txBody>
                  <a:tcPr/>
                </a:tc>
                <a:tc>
                  <a:txBody>
                    <a:bodyPr/>
                    <a:lstStyle/>
                    <a:p>
                      <a:pPr algn="ctr"/>
                      <a:endParaRPr lang="en-US" dirty="0"/>
                    </a:p>
                  </a:txBody>
                  <a:tcPr/>
                </a:tc>
              </a:tr>
              <a:tr h="370840">
                <a:tc>
                  <a:txBody>
                    <a:bodyPr/>
                    <a:lstStyle/>
                    <a:p>
                      <a:pPr algn="ctr"/>
                      <a:r>
                        <a:rPr lang="en-US" dirty="0" smtClean="0"/>
                        <a:t>Make up 80%</a:t>
                      </a:r>
                      <a:r>
                        <a:rPr lang="en-US" baseline="0" dirty="0" smtClean="0"/>
                        <a:t> of forests in Canada</a:t>
                      </a:r>
                    </a:p>
                  </a:txBody>
                  <a:tcPr/>
                </a:tc>
                <a:tc>
                  <a:txBody>
                    <a:bodyPr/>
                    <a:lstStyle/>
                    <a:p>
                      <a:pPr algn="ctr"/>
                      <a:endParaRPr lang="en-US" dirty="0" smtClean="0"/>
                    </a:p>
                  </a:txBody>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Temperate Deciduous Biome</a:t>
            </a:r>
            <a:endParaRPr lang="en-US" dirty="0"/>
          </a:p>
        </p:txBody>
      </p:sp>
      <p:graphicFrame>
        <p:nvGraphicFramePr>
          <p:cNvPr id="4" name="Content Placeholder 3"/>
          <p:cNvGraphicFramePr>
            <a:graphicFrameLocks noGrp="1"/>
          </p:cNvGraphicFramePr>
          <p:nvPr>
            <p:ph idx="1"/>
          </p:nvPr>
        </p:nvGraphicFramePr>
        <p:xfrm>
          <a:off x="457200" y="1600200"/>
          <a:ext cx="8229600" cy="340868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err="1" smtClean="0"/>
                        <a:t>Abiotic</a:t>
                      </a:r>
                      <a:r>
                        <a:rPr lang="en-US" dirty="0" smtClean="0"/>
                        <a:t> Factors</a:t>
                      </a:r>
                      <a:endParaRPr lang="en-US" dirty="0"/>
                    </a:p>
                  </a:txBody>
                  <a:tcPr/>
                </a:tc>
                <a:tc>
                  <a:txBody>
                    <a:bodyPr/>
                    <a:lstStyle/>
                    <a:p>
                      <a:pPr algn="ctr"/>
                      <a:r>
                        <a:rPr lang="en-US" dirty="0" smtClean="0"/>
                        <a:t>Biotic Factors</a:t>
                      </a:r>
                      <a:endParaRPr lang="en-US" dirty="0"/>
                    </a:p>
                  </a:txBody>
                  <a:tcPr/>
                </a:tc>
              </a:tr>
              <a:tr h="370840">
                <a:tc>
                  <a:txBody>
                    <a:bodyPr/>
                    <a:lstStyle/>
                    <a:p>
                      <a:pPr algn="ctr"/>
                      <a:r>
                        <a:rPr lang="en-US" dirty="0" smtClean="0"/>
                        <a:t>Longer grow season than boreal forest</a:t>
                      </a:r>
                      <a:endParaRPr lang="en-US" dirty="0"/>
                    </a:p>
                  </a:txBody>
                  <a:tcPr/>
                </a:tc>
                <a:tc>
                  <a:txBody>
                    <a:bodyPr/>
                    <a:lstStyle/>
                    <a:p>
                      <a:pPr algn="ctr"/>
                      <a:r>
                        <a:rPr lang="en-US" dirty="0" smtClean="0"/>
                        <a:t>Deciduous trees</a:t>
                      </a:r>
                      <a:endParaRPr lang="en-US" dirty="0"/>
                    </a:p>
                  </a:txBody>
                  <a:tcPr/>
                </a:tc>
              </a:tr>
              <a:tr h="370840">
                <a:tc>
                  <a:txBody>
                    <a:bodyPr/>
                    <a:lstStyle/>
                    <a:p>
                      <a:pPr algn="ctr"/>
                      <a:r>
                        <a:rPr lang="en-US" dirty="0" smtClean="0"/>
                        <a:t>Higher</a:t>
                      </a:r>
                      <a:r>
                        <a:rPr lang="en-US" baseline="0" dirty="0" smtClean="0"/>
                        <a:t> temperatures than tundra or boreal forest thus faster recycling of materials</a:t>
                      </a:r>
                      <a:endParaRPr lang="en-US" dirty="0"/>
                    </a:p>
                  </a:txBody>
                  <a:tcPr/>
                </a:tc>
                <a:tc>
                  <a:txBody>
                    <a:bodyPr/>
                    <a:lstStyle/>
                    <a:p>
                      <a:pPr algn="ctr"/>
                      <a:r>
                        <a:rPr lang="en-US" dirty="0" smtClean="0"/>
                        <a:t>Many shrubs</a:t>
                      </a:r>
                      <a:r>
                        <a:rPr lang="en-US" baseline="0" dirty="0" smtClean="0"/>
                        <a:t> and ferns</a:t>
                      </a:r>
                      <a:endParaRPr lang="en-US" dirty="0"/>
                    </a:p>
                  </a:txBody>
                  <a:tcPr/>
                </a:tc>
              </a:tr>
              <a:tr h="370840">
                <a:tc>
                  <a:txBody>
                    <a:bodyPr/>
                    <a:lstStyle/>
                    <a:p>
                      <a:pPr algn="ctr"/>
                      <a:r>
                        <a:rPr lang="en-US" dirty="0" smtClean="0"/>
                        <a:t>Fertile soil</a:t>
                      </a:r>
                      <a:endParaRPr lang="en-US" dirty="0"/>
                    </a:p>
                  </a:txBody>
                  <a:tcPr/>
                </a:tc>
                <a:tc>
                  <a:txBody>
                    <a:bodyPr/>
                    <a:lstStyle/>
                    <a:p>
                      <a:pPr algn="ctr"/>
                      <a:r>
                        <a:rPr lang="en-US" dirty="0" smtClean="0"/>
                        <a:t>Many insects</a:t>
                      </a:r>
                      <a:endParaRPr lang="en-US" dirty="0"/>
                    </a:p>
                  </a:txBody>
                  <a:tcPr/>
                </a:tc>
              </a:tr>
              <a:tr h="370840">
                <a:tc>
                  <a:txBody>
                    <a:bodyPr/>
                    <a:lstStyle/>
                    <a:p>
                      <a:pPr algn="ctr"/>
                      <a:r>
                        <a:rPr lang="en-US" dirty="0" smtClean="0"/>
                        <a:t>Precipitation 100cm/year +</a:t>
                      </a:r>
                      <a:endParaRPr lang="en-US" dirty="0"/>
                    </a:p>
                  </a:txBody>
                  <a:tcPr/>
                </a:tc>
                <a:tc>
                  <a:txBody>
                    <a:bodyPr/>
                    <a:lstStyle/>
                    <a:p>
                      <a:pPr algn="ctr"/>
                      <a:r>
                        <a:rPr lang="en-US" dirty="0" smtClean="0"/>
                        <a:t>Deer, black bear, shrews,</a:t>
                      </a:r>
                      <a:r>
                        <a:rPr lang="en-US" baseline="0" dirty="0" smtClean="0"/>
                        <a:t> mice</a:t>
                      </a:r>
                      <a:endParaRPr lang="en-US" dirty="0"/>
                    </a:p>
                  </a:txBody>
                  <a:tcPr/>
                </a:tc>
              </a:tr>
              <a:tr h="370840">
                <a:tc>
                  <a:txBody>
                    <a:bodyPr/>
                    <a:lstStyle/>
                    <a:p>
                      <a:pPr algn="ctr"/>
                      <a:r>
                        <a:rPr lang="en-US" dirty="0" smtClean="0"/>
                        <a:t>Wide </a:t>
                      </a:r>
                      <a:r>
                        <a:rPr lang="en-US" dirty="0" err="1" smtClean="0"/>
                        <a:t>ecotone</a:t>
                      </a:r>
                      <a:r>
                        <a:rPr lang="en-US"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Shift in types of plants</a:t>
                      </a:r>
                      <a:r>
                        <a:rPr lang="en-US" baseline="0" dirty="0" smtClean="0"/>
                        <a:t> and animals as you move from north to south</a:t>
                      </a:r>
                      <a:endParaRPr lang="en-US" dirty="0" smtClean="0"/>
                    </a:p>
                  </a:txBody>
                  <a:tcPr/>
                </a:tc>
              </a:tr>
              <a:tr h="370840">
                <a:tc>
                  <a:txBody>
                    <a:bodyPr/>
                    <a:lstStyle/>
                    <a:p>
                      <a:pPr algn="ct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Great</a:t>
                      </a:r>
                      <a:r>
                        <a:rPr lang="en-US" baseline="0" dirty="0" smtClean="0"/>
                        <a:t> biodiversity</a:t>
                      </a:r>
                      <a:endParaRPr lang="en-US" dirty="0" smtClean="0"/>
                    </a:p>
                  </a:txBody>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Grassland Biome:</a:t>
            </a:r>
            <a:endParaRPr lang="en-US" dirty="0"/>
          </a:p>
        </p:txBody>
      </p:sp>
      <p:graphicFrame>
        <p:nvGraphicFramePr>
          <p:cNvPr id="4" name="Content Placeholder 3"/>
          <p:cNvGraphicFramePr>
            <a:graphicFrameLocks noGrp="1"/>
          </p:cNvGraphicFramePr>
          <p:nvPr>
            <p:ph idx="1"/>
          </p:nvPr>
        </p:nvGraphicFramePr>
        <p:xfrm>
          <a:off x="457200" y="1600200"/>
          <a:ext cx="8229600" cy="3134360"/>
        </p:xfrm>
        <a:graphic>
          <a:graphicData uri="http://schemas.openxmlformats.org/drawingml/2006/table">
            <a:tbl>
              <a:tblPr firstRow="1" bandRow="1">
                <a:tableStyleId>{5C22544A-7EE6-4342-B048-85BDC9FD1C3A}</a:tableStyleId>
              </a:tblPr>
              <a:tblGrid>
                <a:gridCol w="4800600"/>
                <a:gridCol w="3429000"/>
              </a:tblGrid>
              <a:tr h="370840">
                <a:tc>
                  <a:txBody>
                    <a:bodyPr/>
                    <a:lstStyle/>
                    <a:p>
                      <a:pPr algn="ctr"/>
                      <a:r>
                        <a:rPr lang="en-US" dirty="0" err="1" smtClean="0"/>
                        <a:t>Abiotic</a:t>
                      </a:r>
                      <a:r>
                        <a:rPr lang="en-US" dirty="0" smtClean="0"/>
                        <a:t> Factors</a:t>
                      </a:r>
                      <a:endParaRPr lang="en-US" dirty="0"/>
                    </a:p>
                  </a:txBody>
                  <a:tcPr/>
                </a:tc>
                <a:tc>
                  <a:txBody>
                    <a:bodyPr/>
                    <a:lstStyle/>
                    <a:p>
                      <a:pPr algn="ctr"/>
                      <a:r>
                        <a:rPr lang="en-US" dirty="0" smtClean="0"/>
                        <a:t>Biotic Factors</a:t>
                      </a:r>
                      <a:endParaRPr lang="en-US" dirty="0"/>
                    </a:p>
                  </a:txBody>
                  <a:tcPr/>
                </a:tc>
              </a:tr>
              <a:tr h="370840">
                <a:tc>
                  <a:txBody>
                    <a:bodyPr/>
                    <a:lstStyle/>
                    <a:p>
                      <a:r>
                        <a:rPr lang="en-US" dirty="0" smtClean="0"/>
                        <a:t>Longer growing season</a:t>
                      </a:r>
                      <a:r>
                        <a:rPr lang="en-US" baseline="0" dirty="0" smtClean="0"/>
                        <a:t> than boreal forest</a:t>
                      </a:r>
                      <a:endParaRPr lang="en-US" dirty="0"/>
                    </a:p>
                  </a:txBody>
                  <a:tcPr/>
                </a:tc>
                <a:tc>
                  <a:txBody>
                    <a:bodyPr/>
                    <a:lstStyle/>
                    <a:p>
                      <a:r>
                        <a:rPr lang="en-US" dirty="0" smtClean="0"/>
                        <a:t>Fescue</a:t>
                      </a:r>
                      <a:r>
                        <a:rPr lang="en-US" baseline="0" dirty="0" smtClean="0"/>
                        <a:t> grass</a:t>
                      </a:r>
                      <a:endParaRPr lang="en-US" dirty="0"/>
                    </a:p>
                  </a:txBody>
                  <a:tcPr/>
                </a:tc>
              </a:tr>
              <a:tr h="370840">
                <a:tc>
                  <a:txBody>
                    <a:bodyPr/>
                    <a:lstStyle/>
                    <a:p>
                      <a:r>
                        <a:rPr lang="en-US" dirty="0" smtClean="0"/>
                        <a:t>Temperature</a:t>
                      </a:r>
                      <a:r>
                        <a:rPr lang="en-US" baseline="0" dirty="0" smtClean="0"/>
                        <a:t> higher than tundra or boreal forest</a:t>
                      </a:r>
                      <a:endParaRPr lang="en-US" dirty="0"/>
                    </a:p>
                  </a:txBody>
                  <a:tcPr/>
                </a:tc>
                <a:tc>
                  <a:txBody>
                    <a:bodyPr/>
                    <a:lstStyle/>
                    <a:p>
                      <a:r>
                        <a:rPr lang="en-US" dirty="0" smtClean="0"/>
                        <a:t>Grasshoppers, bison, snakes</a:t>
                      </a:r>
                      <a:r>
                        <a:rPr lang="en-US" baseline="0" dirty="0" smtClean="0"/>
                        <a:t>, hawks</a:t>
                      </a:r>
                      <a:endParaRPr lang="en-US" dirty="0"/>
                    </a:p>
                  </a:txBody>
                  <a:tcPr/>
                </a:tc>
              </a:tr>
              <a:tr h="370840">
                <a:tc>
                  <a:txBody>
                    <a:bodyPr/>
                    <a:lstStyle/>
                    <a:p>
                      <a:r>
                        <a:rPr lang="en-US" dirty="0" smtClean="0"/>
                        <a:t>Rich,</a:t>
                      </a:r>
                      <a:r>
                        <a:rPr lang="en-US" baseline="0" dirty="0" smtClean="0"/>
                        <a:t> fertile soil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layer thus low biodiversity</a:t>
                      </a:r>
                    </a:p>
                  </a:txBody>
                  <a:tcPr/>
                </a:tc>
              </a:tr>
              <a:tr h="370840">
                <a:tc>
                  <a:txBody>
                    <a:bodyPr/>
                    <a:lstStyle/>
                    <a:p>
                      <a:r>
                        <a:rPr lang="en-US" dirty="0" smtClean="0"/>
                        <a:t>Precipitation from 25 to 75 cm/year</a:t>
                      </a:r>
                      <a:endParaRPr lang="en-US" dirty="0"/>
                    </a:p>
                  </a:txBody>
                  <a:tcPr/>
                </a:tc>
                <a:tc>
                  <a:txBody>
                    <a:bodyPr/>
                    <a:lstStyle/>
                    <a:p>
                      <a:endParaRPr lang="en-US"/>
                    </a:p>
                  </a:txBody>
                  <a:tcPr/>
                </a:tc>
              </a:tr>
              <a:tr h="370840">
                <a:tc>
                  <a:txBody>
                    <a:bodyPr/>
                    <a:lstStyle/>
                    <a:p>
                      <a:r>
                        <a:rPr lang="en-US" dirty="0" err="1" smtClean="0"/>
                        <a:t>Abiotic</a:t>
                      </a:r>
                      <a:r>
                        <a:rPr lang="en-US" dirty="0" smtClean="0"/>
                        <a:t> factor</a:t>
                      </a:r>
                      <a:r>
                        <a:rPr lang="en-US" baseline="0" dirty="0" smtClean="0"/>
                        <a:t>s much the same as deciduous  forest except less precipitation</a:t>
                      </a:r>
                      <a:endParaRPr lang="en-US" dirty="0"/>
                    </a:p>
                  </a:txBody>
                  <a:tcPr/>
                </a:tc>
                <a:tc>
                  <a:txBody>
                    <a:bodyPr/>
                    <a:lstStyle/>
                    <a:p>
                      <a:endParaRPr lang="en-US" dirty="0"/>
                    </a:p>
                  </a:txBody>
                  <a:tcPr/>
                </a:tc>
              </a:tr>
              <a:tr h="370840">
                <a:tc>
                  <a:txBody>
                    <a:bodyPr/>
                    <a:lstStyle/>
                    <a:p>
                      <a:r>
                        <a:rPr lang="en-US" dirty="0" smtClean="0"/>
                        <a:t>Fires</a:t>
                      </a:r>
                      <a:r>
                        <a:rPr lang="en-US" baseline="0" dirty="0" smtClean="0"/>
                        <a:t> act as decomposers</a:t>
                      </a:r>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Global Warming</a:t>
            </a:r>
            <a:endParaRPr lang="en-US" dirty="0"/>
          </a:p>
        </p:txBody>
      </p:sp>
      <p:pic>
        <p:nvPicPr>
          <p:cNvPr id="34818" name="Picture 2" descr="http://buckeyepsych.files.wordpress.com/2009/11/global_warming2.jpg"/>
          <p:cNvPicPr>
            <a:picLocks noChangeAspect="1" noChangeArrowheads="1"/>
          </p:cNvPicPr>
          <p:nvPr/>
        </p:nvPicPr>
        <p:blipFill>
          <a:blip r:embed="rId2" cstate="print"/>
          <a:srcRect/>
          <a:stretch>
            <a:fillRect/>
          </a:stretch>
        </p:blipFill>
        <p:spPr bwMode="auto">
          <a:xfrm>
            <a:off x="2819400" y="1524000"/>
            <a:ext cx="3810000" cy="49911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5844" name="Picture 4" descr="http://healthandenergy.com/images/Scientists,%20frogs,%20and%20global%20warming.gif"/>
          <p:cNvPicPr>
            <a:picLocks noChangeAspect="1" noChangeArrowheads="1"/>
          </p:cNvPicPr>
          <p:nvPr/>
        </p:nvPicPr>
        <p:blipFill>
          <a:blip r:embed="rId2" cstate="print"/>
          <a:srcRect/>
          <a:stretch>
            <a:fillRect/>
          </a:stretch>
        </p:blipFill>
        <p:spPr bwMode="auto">
          <a:xfrm>
            <a:off x="838200" y="457200"/>
            <a:ext cx="6934200" cy="6199175"/>
          </a:xfrm>
          <a:prstGeom prst="rect">
            <a:avLst/>
          </a:prstGeom>
          <a:noFill/>
        </p:spPr>
      </p:pic>
      <p:sp>
        <p:nvSpPr>
          <p:cNvPr id="5" name="Rectangle 4"/>
          <p:cNvSpPr/>
          <p:nvPr/>
        </p:nvSpPr>
        <p:spPr>
          <a:xfrm>
            <a:off x="838200" y="2438400"/>
            <a:ext cx="70104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8200" y="4343400"/>
            <a:ext cx="70104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0" nodeType="clickEffect">
                                  <p:stCondLst>
                                    <p:cond delay="0"/>
                                  </p:stCondLst>
                                  <p:childTnLst>
                                    <p:animEffect transition="out" filter="diamond(in)">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a:t>global warming - </a:t>
            </a:r>
            <a:r>
              <a:rPr lang="en-US" dirty="0"/>
              <a:t>a warming trend in our climate caused by excess greenhouse gases </a:t>
            </a:r>
            <a:r>
              <a:rPr lang="en-US" dirty="0" smtClean="0"/>
              <a:t>such as </a:t>
            </a:r>
            <a:r>
              <a:rPr lang="en-US" dirty="0"/>
              <a:t>carbon dioxide.</a:t>
            </a:r>
          </a:p>
          <a:p>
            <a:r>
              <a:rPr lang="en-US" b="1" dirty="0"/>
              <a:t>Greenhouse gas </a:t>
            </a:r>
            <a:r>
              <a:rPr lang="en-US" dirty="0"/>
              <a:t>- any atmospheric gas that traps heat and adds to the greenhouse effect.</a:t>
            </a:r>
          </a:p>
          <a:p>
            <a:pPr lvl="1"/>
            <a:r>
              <a:rPr lang="en-US" dirty="0"/>
              <a:t>e.g. carbon dioxide.</a:t>
            </a:r>
          </a:p>
          <a:p>
            <a:r>
              <a:rPr lang="en-US" dirty="0"/>
              <a:t>CO</a:t>
            </a:r>
            <a:r>
              <a:rPr lang="en-US" baseline="-25000" dirty="0"/>
              <a:t>2</a:t>
            </a:r>
            <a:r>
              <a:rPr lang="en-US" dirty="0"/>
              <a:t> in the atmosphere provides a </a:t>
            </a:r>
            <a:r>
              <a:rPr lang="en-US" dirty="0" smtClean="0"/>
              <a:t>natural “</a:t>
            </a:r>
            <a:r>
              <a:rPr lang="en-US" dirty="0"/>
              <a:t>greenhouse effect”. It traps reflected solar </a:t>
            </a:r>
            <a:r>
              <a:rPr lang="en-US" dirty="0" smtClean="0"/>
              <a:t>energy and </a:t>
            </a:r>
            <a:r>
              <a:rPr lang="en-US" dirty="0"/>
              <a:t>warms the earth. However, since humans have increased the amount of CO</a:t>
            </a:r>
            <a:r>
              <a:rPr lang="en-US" baseline="-25000" dirty="0"/>
              <a:t>2</a:t>
            </a:r>
            <a:r>
              <a:rPr lang="en-US" dirty="0"/>
              <a:t> in the </a:t>
            </a:r>
            <a:r>
              <a:rPr lang="en-US" dirty="0" smtClean="0"/>
              <a:t>atmosphere, we </a:t>
            </a:r>
            <a:r>
              <a:rPr lang="en-US" dirty="0"/>
              <a:t>are causing too much heat to be trapped and it is changing our weather patterns and climate. </a:t>
            </a:r>
            <a:r>
              <a:rPr lang="en-US" dirty="0" smtClean="0"/>
              <a:t>The average </a:t>
            </a:r>
            <a:r>
              <a:rPr lang="en-US" dirty="0"/>
              <a:t>global temperature is rising</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4328</TotalTime>
  <Words>2907</Words>
  <Application>Microsoft Office PowerPoint</Application>
  <PresentationFormat>On-screen Show (4:3)</PresentationFormat>
  <Paragraphs>229</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 The Cycling of Matter </vt:lpstr>
      <vt:lpstr>Slide 2</vt:lpstr>
      <vt:lpstr>Carbon Cycle</vt:lpstr>
      <vt:lpstr>Slide 4</vt:lpstr>
      <vt:lpstr>Slide 5</vt:lpstr>
      <vt:lpstr>Human Impact on the Carbon Cycle; </vt:lpstr>
      <vt:lpstr>Global Warming</vt:lpstr>
      <vt:lpstr>Slide 8</vt:lpstr>
      <vt:lpstr>Slide 9</vt:lpstr>
      <vt:lpstr>Global Warming</vt:lpstr>
      <vt:lpstr>Slide 11</vt:lpstr>
      <vt:lpstr>Global Warming</vt:lpstr>
      <vt:lpstr>Global Warming</vt:lpstr>
      <vt:lpstr>Slide 14</vt:lpstr>
      <vt:lpstr>Global Warming</vt:lpstr>
      <vt:lpstr>Slide 16</vt:lpstr>
      <vt:lpstr>Global Warming</vt:lpstr>
      <vt:lpstr>Global Warming</vt:lpstr>
      <vt:lpstr>Global Warming</vt:lpstr>
      <vt:lpstr>Global Warming</vt:lpstr>
      <vt:lpstr>Your Turn</vt:lpstr>
      <vt:lpstr>The Nitrogen Cycle</vt:lpstr>
      <vt:lpstr>Slide 23</vt:lpstr>
      <vt:lpstr>Man’s Impact on the Nitrogen Cycle; </vt:lpstr>
      <vt:lpstr>Slide 25</vt:lpstr>
      <vt:lpstr>Slide 26</vt:lpstr>
      <vt:lpstr>Slide 27</vt:lpstr>
      <vt:lpstr>Slide 28</vt:lpstr>
      <vt:lpstr>Slide 29</vt:lpstr>
      <vt:lpstr>Decomposition stage </vt:lpstr>
      <vt:lpstr>Denitrification stage</vt:lpstr>
      <vt:lpstr>Your Turn</vt:lpstr>
      <vt:lpstr>Question 1</vt:lpstr>
      <vt:lpstr>Question 2</vt:lpstr>
      <vt:lpstr>Question 4</vt:lpstr>
      <vt:lpstr>Question 6</vt:lpstr>
      <vt:lpstr>Question 10</vt:lpstr>
      <vt:lpstr>Question 3</vt:lpstr>
      <vt:lpstr>Question 4</vt:lpstr>
      <vt:lpstr>The Oxygen Cycle</vt:lpstr>
      <vt:lpstr>Slide 41</vt:lpstr>
      <vt:lpstr>Slide 42</vt:lpstr>
      <vt:lpstr>Human Impact on the Oxygen Cycle</vt:lpstr>
      <vt:lpstr>Ozone</vt:lpstr>
      <vt:lpstr>Slide 45</vt:lpstr>
      <vt:lpstr>Ozone</vt:lpstr>
      <vt:lpstr>Slide 47</vt:lpstr>
      <vt:lpstr>Ozone</vt:lpstr>
      <vt:lpstr>Ozone Depletion</vt:lpstr>
      <vt:lpstr>Ozone Depletion</vt:lpstr>
      <vt:lpstr>Slide 51</vt:lpstr>
      <vt:lpstr>The Effects of Ozone Depletion</vt:lpstr>
      <vt:lpstr>Ozone Depletion and Humans</vt:lpstr>
      <vt:lpstr>Slide 54</vt:lpstr>
      <vt:lpstr>Slide 55</vt:lpstr>
      <vt:lpstr>Ozone Story</vt:lpstr>
      <vt:lpstr>Your Turn</vt:lpstr>
      <vt:lpstr>The Biomes of Canada (read pp. 88 - 92)</vt:lpstr>
      <vt:lpstr>There are 4 biomes present in Canada:</vt:lpstr>
      <vt:lpstr>Tundra</vt:lpstr>
      <vt:lpstr>Boreal Forest Biome</vt:lpstr>
      <vt:lpstr>Temperate Deciduous Biome</vt:lpstr>
      <vt:lpstr>Grassland Biome: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Cycling of Matter </dc:title>
  <dc:creator>student</dc:creator>
  <cp:lastModifiedBy>eneary</cp:lastModifiedBy>
  <cp:revision>193</cp:revision>
  <dcterms:created xsi:type="dcterms:W3CDTF">2010-10-25T16:57:56Z</dcterms:created>
  <dcterms:modified xsi:type="dcterms:W3CDTF">2011-10-20T14:30:28Z</dcterms:modified>
</cp:coreProperties>
</file>